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3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7" r:id="rId1"/>
    <p:sldMasterId id="2147483674" r:id="rId2"/>
    <p:sldMasterId id="2147483687" r:id="rId3"/>
    <p:sldMasterId id="2147483700" r:id="rId4"/>
    <p:sldMasterId id="2147483713" r:id="rId5"/>
    <p:sldMasterId id="2147483718" r:id="rId6"/>
  </p:sldMasterIdLst>
  <p:notesMasterIdLst>
    <p:notesMasterId r:id="rId71"/>
  </p:notesMasterIdLst>
  <p:sldIdLst>
    <p:sldId id="386" r:id="rId7"/>
    <p:sldId id="257" r:id="rId8"/>
    <p:sldId id="325" r:id="rId9"/>
    <p:sldId id="313" r:id="rId10"/>
    <p:sldId id="373" r:id="rId11"/>
    <p:sldId id="314" r:id="rId12"/>
    <p:sldId id="315" r:id="rId13"/>
    <p:sldId id="317" r:id="rId14"/>
    <p:sldId id="318" r:id="rId15"/>
    <p:sldId id="319" r:id="rId16"/>
    <p:sldId id="320" r:id="rId17"/>
    <p:sldId id="316" r:id="rId18"/>
    <p:sldId id="321" r:id="rId19"/>
    <p:sldId id="339" r:id="rId20"/>
    <p:sldId id="374" r:id="rId21"/>
    <p:sldId id="322" r:id="rId22"/>
    <p:sldId id="338" r:id="rId23"/>
    <p:sldId id="340" r:id="rId24"/>
    <p:sldId id="341" r:id="rId25"/>
    <p:sldId id="342" r:id="rId26"/>
    <p:sldId id="343" r:id="rId27"/>
    <p:sldId id="344" r:id="rId28"/>
    <p:sldId id="375" r:id="rId29"/>
    <p:sldId id="345" r:id="rId30"/>
    <p:sldId id="324" r:id="rId31"/>
    <p:sldId id="383" r:id="rId32"/>
    <p:sldId id="293" r:id="rId33"/>
    <p:sldId id="350" r:id="rId34"/>
    <p:sldId id="294" r:id="rId35"/>
    <p:sldId id="295" r:id="rId36"/>
    <p:sldId id="296" r:id="rId37"/>
    <p:sldId id="262" r:id="rId38"/>
    <p:sldId id="376" r:id="rId39"/>
    <p:sldId id="308" r:id="rId40"/>
    <p:sldId id="287" r:id="rId41"/>
    <p:sldId id="286" r:id="rId42"/>
    <p:sldId id="307" r:id="rId43"/>
    <p:sldId id="309" r:id="rId44"/>
    <p:sldId id="311" r:id="rId45"/>
    <p:sldId id="377" r:id="rId46"/>
    <p:sldId id="378" r:id="rId47"/>
    <p:sldId id="379" r:id="rId48"/>
    <p:sldId id="326" r:id="rId49"/>
    <p:sldId id="382" r:id="rId50"/>
    <p:sldId id="288" r:id="rId51"/>
    <p:sldId id="289" r:id="rId52"/>
    <p:sldId id="290" r:id="rId53"/>
    <p:sldId id="291" r:id="rId54"/>
    <p:sldId id="292" r:id="rId55"/>
    <p:sldId id="327" r:id="rId56"/>
    <p:sldId id="334" r:id="rId57"/>
    <p:sldId id="328" r:id="rId58"/>
    <p:sldId id="381" r:id="rId59"/>
    <p:sldId id="329" r:id="rId60"/>
    <p:sldId id="330" r:id="rId61"/>
    <p:sldId id="371" r:id="rId62"/>
    <p:sldId id="372" r:id="rId63"/>
    <p:sldId id="332" r:id="rId64"/>
    <p:sldId id="331" r:id="rId65"/>
    <p:sldId id="333" r:id="rId66"/>
    <p:sldId id="369" r:id="rId67"/>
    <p:sldId id="335" r:id="rId68"/>
    <p:sldId id="384" r:id="rId69"/>
    <p:sldId id="385" r:id="rId70"/>
  </p:sldIdLst>
  <p:sldSz cx="12192000" cy="6858000"/>
  <p:notesSz cx="6858000" cy="9144000"/>
  <p:custDataLst>
    <p:tags r:id="rId7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E60"/>
    <a:srgbClr val="537EC5"/>
    <a:srgbClr val="DAE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 showGuides="1">
      <p:cViewPr>
        <p:scale>
          <a:sx n="88" d="100"/>
          <a:sy n="88" d="100"/>
        </p:scale>
        <p:origin x="123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8F2D7-AF18-4F64-9DE6-EA47F176F6F6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C73C9-98E1-48B5-A1E6-B2EDF40BC7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7547871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8322424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56509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2569201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2"/>
          <a:stretch>
            <a:fillRect/>
          </a:stretch>
        </p:blipFill>
        <p:spPr>
          <a:xfrm>
            <a:off x="3708400" y="0"/>
            <a:ext cx="8483600" cy="6858000"/>
          </a:xfrm>
          <a:prstGeom prst="rect">
            <a:avLst/>
          </a:prstGeom>
          <a:effectLst>
            <a:softEdge rad="355600"/>
          </a:effectLst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 descr="图片包含 建筑, 室内, 窗户, 飞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4" r="7300"/>
          <a:stretch>
            <a:fillRect/>
          </a:stretch>
        </p:blipFill>
        <p:spPr>
          <a:xfrm>
            <a:off x="5349872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任意多边形: 形状 6"/>
          <p:cNvSpPr/>
          <p:nvPr/>
        </p:nvSpPr>
        <p:spPr>
          <a:xfrm rot="1764741">
            <a:off x="6434339" y="578865"/>
            <a:ext cx="5329086" cy="8110349"/>
          </a:xfrm>
          <a:custGeom>
            <a:avLst/>
            <a:gdLst>
              <a:gd name="connsiteX0" fmla="*/ 4907596 w 5329086"/>
              <a:gd name="connsiteY0" fmla="*/ 1735493 h 8110349"/>
              <a:gd name="connsiteX1" fmla="*/ 5329086 w 5329086"/>
              <a:gd name="connsiteY1" fmla="*/ 2483140 h 8110349"/>
              <a:gd name="connsiteX2" fmla="*/ 5329086 w 5329086"/>
              <a:gd name="connsiteY2" fmla="*/ 5106050 h 8110349"/>
              <a:gd name="connsiteX3" fmla="*/ 4907597 w 5329086"/>
              <a:gd name="connsiteY3" fmla="*/ 5343666 h 8110349"/>
              <a:gd name="connsiteX4" fmla="*/ 0 w 5329086"/>
              <a:gd name="connsiteY4" fmla="*/ 237617 h 8110349"/>
              <a:gd name="connsiteX5" fmla="*/ 421490 w 5329086"/>
              <a:gd name="connsiteY5" fmla="*/ 0 h 8110349"/>
              <a:gd name="connsiteX6" fmla="*/ 421489 w 5329086"/>
              <a:gd name="connsiteY6" fmla="*/ 7872732 h 8110349"/>
              <a:gd name="connsiteX7" fmla="*/ 0 w 5329086"/>
              <a:gd name="connsiteY7" fmla="*/ 8110349 h 811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9086" h="8110349">
                <a:moveTo>
                  <a:pt x="4907596" y="1735493"/>
                </a:moveTo>
                <a:lnTo>
                  <a:pt x="5329086" y="2483140"/>
                </a:lnTo>
                <a:lnTo>
                  <a:pt x="5329086" y="5106050"/>
                </a:lnTo>
                <a:lnTo>
                  <a:pt x="4907597" y="5343666"/>
                </a:lnTo>
                <a:close/>
                <a:moveTo>
                  <a:pt x="0" y="237617"/>
                </a:moveTo>
                <a:lnTo>
                  <a:pt x="421490" y="0"/>
                </a:lnTo>
                <a:lnTo>
                  <a:pt x="421489" y="7872732"/>
                </a:lnTo>
                <a:lnTo>
                  <a:pt x="0" y="8110349"/>
                </a:lnTo>
                <a:close/>
              </a:path>
            </a:pathLst>
          </a:cu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任意多边形: 形状 7"/>
          <p:cNvSpPr/>
          <p:nvPr/>
        </p:nvSpPr>
        <p:spPr>
          <a:xfrm rot="1764741">
            <a:off x="5852864" y="578866"/>
            <a:ext cx="5329086" cy="8110349"/>
          </a:xfrm>
          <a:custGeom>
            <a:avLst/>
            <a:gdLst>
              <a:gd name="connsiteX0" fmla="*/ 4907597 w 5329086"/>
              <a:gd name="connsiteY0" fmla="*/ 551447 h 8110349"/>
              <a:gd name="connsiteX1" fmla="*/ 5329086 w 5329086"/>
              <a:gd name="connsiteY1" fmla="*/ 1299093 h 8110349"/>
              <a:gd name="connsiteX2" fmla="*/ 5329086 w 5329086"/>
              <a:gd name="connsiteY2" fmla="*/ 5106050 h 8110349"/>
              <a:gd name="connsiteX3" fmla="*/ 4907596 w 5329086"/>
              <a:gd name="connsiteY3" fmla="*/ 5343667 h 8110349"/>
              <a:gd name="connsiteX4" fmla="*/ 0 w 5329086"/>
              <a:gd name="connsiteY4" fmla="*/ 237617 h 8110349"/>
              <a:gd name="connsiteX5" fmla="*/ 421489 w 5329086"/>
              <a:gd name="connsiteY5" fmla="*/ 0 h 8110349"/>
              <a:gd name="connsiteX6" fmla="*/ 421489 w 5329086"/>
              <a:gd name="connsiteY6" fmla="*/ 7872732 h 8110349"/>
              <a:gd name="connsiteX7" fmla="*/ 0 w 5329086"/>
              <a:gd name="connsiteY7" fmla="*/ 8110349 h 811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9086" h="8110349">
                <a:moveTo>
                  <a:pt x="4907597" y="551447"/>
                </a:moveTo>
                <a:lnTo>
                  <a:pt x="5329086" y="1299093"/>
                </a:lnTo>
                <a:lnTo>
                  <a:pt x="5329086" y="5106050"/>
                </a:lnTo>
                <a:lnTo>
                  <a:pt x="4907596" y="5343667"/>
                </a:lnTo>
                <a:close/>
                <a:moveTo>
                  <a:pt x="0" y="237617"/>
                </a:moveTo>
                <a:lnTo>
                  <a:pt x="421489" y="0"/>
                </a:lnTo>
                <a:lnTo>
                  <a:pt x="421489" y="7872732"/>
                </a:lnTo>
                <a:lnTo>
                  <a:pt x="0" y="8110349"/>
                </a:lnTo>
                <a:close/>
              </a:path>
            </a:pathLst>
          </a:custGeom>
          <a:solidFill>
            <a:srgbClr val="537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占位符 4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rgbClr val="142E60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10" name="文本占位符 4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502" y="348744"/>
            <a:ext cx="1797615" cy="645923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2684206" y="631777"/>
            <a:ext cx="24947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0" dirty="0">
                <a:solidFill>
                  <a:srgbClr val="142E60"/>
                </a:solidFill>
              </a:rPr>
              <a:t>自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强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不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息   止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于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至 </a:t>
            </a:r>
            <a:r>
              <a:rPr lang="en-US" altLang="zh-CN" sz="1100" b="0" dirty="0">
                <a:solidFill>
                  <a:srgbClr val="142E60"/>
                </a:solidFill>
              </a:rPr>
              <a:t>/ </a:t>
            </a:r>
            <a:r>
              <a:rPr lang="zh-CN" altLang="en-US" sz="1100" b="0" dirty="0">
                <a:solidFill>
                  <a:srgbClr val="142E60"/>
                </a:solidFill>
              </a:rPr>
              <a:t>善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17230" y="2613759"/>
            <a:ext cx="1366838" cy="1330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7200" b="0" i="0" u="none" strike="noStrike" kern="1200" cap="none" spc="0" normalizeH="0" baseline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84363" y="2567762"/>
            <a:ext cx="1365733" cy="1238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7200" b="1" i="0" u="none" strike="noStrike" kern="1200" cap="none" spc="0" normalizeH="0" baseline="0" dirty="0">
                <a:ln>
                  <a:noFill/>
                </a:ln>
                <a:solidFill>
                  <a:srgbClr val="537EC5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85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sp>
        <p:nvSpPr>
          <p:cNvPr id="4" name="MH_Others_2"/>
          <p:cNvSpPr/>
          <p:nvPr userDrawn="1">
            <p:custDataLst>
              <p:tags r:id="rId1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</a:p>
        </p:txBody>
      </p:sp>
    </p:spTree>
    <p:extLst>
      <p:ext uri="{BB962C8B-B14F-4D97-AF65-F5344CB8AC3E}">
        <p14:creationId xmlns:p14="http://schemas.microsoft.com/office/powerpoint/2010/main" val="20219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成员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sp>
        <p:nvSpPr>
          <p:cNvPr id="4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412251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  <a:prstGeom prst="rect">
            <a:avLst/>
          </a:prstGeo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rgbClr val="142E60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4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372170"/>
            <a:ext cx="10826234" cy="425698"/>
          </a:xfrm>
          <a:prstGeom prst="rect">
            <a:avLst/>
          </a:prstGeom>
        </p:spPr>
        <p:txBody>
          <a:bodyPr wrap="square" lIns="90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02705" y="5819371"/>
            <a:ext cx="2712258" cy="4001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zh-CN" altLang="en-US" dirty="0"/>
              <a:t>成员信息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402783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01400" y="5819370"/>
            <a:ext cx="2712258" cy="4014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zh-CN" altLang="en-US" dirty="0"/>
              <a:t>成员信息</a:t>
            </a:r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01478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19265" y="5819370"/>
            <a:ext cx="2712258" cy="40148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zh-CN" altLang="en-US" dirty="0"/>
              <a:t>成员信息</a:t>
            </a: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219343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9145213" y="5819370"/>
            <a:ext cx="2693323" cy="40011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</a:lstStyle>
          <a:p>
            <a:pPr lvl="0"/>
            <a:r>
              <a:rPr lang="zh-CN" altLang="en-US" dirty="0"/>
              <a:t>成员信息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5291" y="5327589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23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01400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  <p:sp>
        <p:nvSpPr>
          <p:cNvPr id="24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209719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  <p:sp>
        <p:nvSpPr>
          <p:cNvPr id="25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9126121" y="3062204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zh-CN" altLang="en-US" dirty="0"/>
          </a:p>
        </p:txBody>
      </p:sp>
      <p:sp>
        <p:nvSpPr>
          <p:cNvPr id="34" name="MH_Others_2"/>
          <p:cNvSpPr/>
          <p:nvPr userDrawn="1">
            <p:custDataLst>
              <p:tags r:id="rId1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MH_Others_2"/>
          <p:cNvSpPr/>
          <p:nvPr userDrawn="1">
            <p:custDataLst>
              <p:tags r:id="rId2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39" name="文本框 38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  <p:bldP spid="24" grpId="0"/>
      <p:bldP spid="25" grpId="0"/>
      <p:bldP spid="34" grpId="0" animBg="1"/>
      <p:bldP spid="35" grpId="0" animBg="1"/>
      <p:bldP spid="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90" y="5398355"/>
            <a:ext cx="4489470" cy="576042"/>
            <a:chOff x="658590" y="5105036"/>
            <a:chExt cx="4489470" cy="576042"/>
          </a:xfrm>
          <a:solidFill>
            <a:srgbClr val="537EC5"/>
          </a:solidFill>
        </p:grpSpPr>
        <p:cxnSp>
          <p:nvCxnSpPr>
            <p:cNvPr id="11" name="直接连接符 10"/>
            <p:cNvCxnSpPr/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grpFill/>
            <a:ln w="12700">
              <a:solidFill>
                <a:srgbClr val="142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grpFill/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grpFill/>
            <a:ln w="12700">
              <a:solidFill>
                <a:srgbClr val="142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 userDrawn="1"/>
        </p:nvGrpSpPr>
        <p:grpSpPr>
          <a:xfrm>
            <a:off x="7659358" y="4096272"/>
            <a:ext cx="3859542" cy="72000"/>
            <a:chOff x="7659358" y="3860735"/>
            <a:chExt cx="3859542" cy="72000"/>
          </a:xfrm>
          <a:solidFill>
            <a:srgbClr val="537EC5"/>
          </a:solidFill>
        </p:grpSpPr>
        <p:cxnSp>
          <p:nvCxnSpPr>
            <p:cNvPr id="15" name="直接连接符 14"/>
            <p:cNvCxnSpPr/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grpFill/>
            <a:ln w="12700">
              <a:solidFill>
                <a:srgbClr val="142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grpFill/>
            <a:ln w="0" cap="flat" cmpd="sng" algn="ctr">
              <a:solidFill>
                <a:srgbClr val="537EC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58590" y="1850594"/>
            <a:ext cx="4489468" cy="561055"/>
            <a:chOff x="658590" y="1557275"/>
            <a:chExt cx="4489468" cy="561055"/>
          </a:xfrm>
          <a:solidFill>
            <a:srgbClr val="537EC5"/>
          </a:solidFill>
        </p:grpSpPr>
        <p:cxnSp>
          <p:nvCxnSpPr>
            <p:cNvPr id="18" name="直接连接符 17"/>
            <p:cNvCxnSpPr/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grpFill/>
            <a:ln w="12700">
              <a:solidFill>
                <a:srgbClr val="142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grpFill/>
            <a:ln w="0" cap="flat" cmpd="sng" algn="ctr">
              <a:solidFill>
                <a:srgbClr val="537EC5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20" name="直接连接符 19"/>
            <p:cNvCxnSpPr>
              <a:stCxn id="38" idx="4"/>
            </p:cNvCxnSpPr>
            <p:nvPr/>
          </p:nvCxnSpPr>
          <p:spPr>
            <a:xfrm flipV="1">
              <a:off x="5148058" y="1593275"/>
              <a:ext cx="0" cy="525055"/>
            </a:xfrm>
            <a:prstGeom prst="line">
              <a:avLst/>
            </a:prstGeom>
            <a:grpFill/>
            <a:ln w="12700">
              <a:solidFill>
                <a:srgbClr val="142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任意多边形: 形状 23"/>
          <p:cNvSpPr/>
          <p:nvPr/>
        </p:nvSpPr>
        <p:spPr>
          <a:xfrm>
            <a:off x="6198968" y="2086173"/>
            <a:ext cx="1457557" cy="1056524"/>
          </a:xfrm>
          <a:custGeom>
            <a:avLst/>
            <a:gdLst>
              <a:gd name="connsiteX0" fmla="*/ 0 w 1706900"/>
              <a:gd name="connsiteY0" fmla="*/ 0 h 1237263"/>
              <a:gd name="connsiteX1" fmla="*/ 100119 w 1706900"/>
              <a:gd name="connsiteY1" fmla="*/ 5056 h 1237263"/>
              <a:gd name="connsiteX2" fmla="*/ 1669345 w 1706900"/>
              <a:gd name="connsiteY2" fmla="*/ 945608 h 1237263"/>
              <a:gd name="connsiteX3" fmla="*/ 1706900 w 1706900"/>
              <a:gd name="connsiteY3" fmla="*/ 1007425 h 1237263"/>
              <a:gd name="connsiteX4" fmla="*/ 1607514 w 1706900"/>
              <a:gd name="connsiteY4" fmla="*/ 1237263 h 1237263"/>
              <a:gd name="connsiteX5" fmla="*/ 1378393 w 1706900"/>
              <a:gd name="connsiteY5" fmla="*/ 1210690 h 1237263"/>
              <a:gd name="connsiteX6" fmla="*/ 1348697 w 1706900"/>
              <a:gd name="connsiteY6" fmla="*/ 1161809 h 1237263"/>
              <a:gd name="connsiteX7" fmla="*/ 60582 w 1706900"/>
              <a:gd name="connsiteY7" fmla="*/ 389747 h 1237263"/>
              <a:gd name="connsiteX8" fmla="*/ 57365 w 1706900"/>
              <a:gd name="connsiteY8" fmla="*/ 389585 h 1237263"/>
              <a:gd name="connsiteX9" fmla="*/ 173430 w 1706900"/>
              <a:gd name="connsiteY9" fmla="*/ 233391 h 1237263"/>
              <a:gd name="connsiteX10" fmla="*/ 0 w 1706900"/>
              <a:gd name="connsiteY10" fmla="*/ 0 h 123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6900" h="1237263">
                <a:moveTo>
                  <a:pt x="0" y="0"/>
                </a:moveTo>
                <a:lnTo>
                  <a:pt x="100119" y="5056"/>
                </a:lnTo>
                <a:cubicBezTo>
                  <a:pt x="753205" y="71380"/>
                  <a:pt x="1320224" y="428841"/>
                  <a:pt x="1669345" y="945608"/>
                </a:cubicBezTo>
                <a:lnTo>
                  <a:pt x="1706900" y="1007425"/>
                </a:lnTo>
                <a:lnTo>
                  <a:pt x="1607514" y="1237263"/>
                </a:lnTo>
                <a:lnTo>
                  <a:pt x="1378393" y="1210690"/>
                </a:lnTo>
                <a:lnTo>
                  <a:pt x="1348697" y="1161809"/>
                </a:lnTo>
                <a:cubicBezTo>
                  <a:pt x="1062117" y="737616"/>
                  <a:pt x="596675" y="444190"/>
                  <a:pt x="60582" y="389747"/>
                </a:cubicBezTo>
                <a:lnTo>
                  <a:pt x="57365" y="389585"/>
                </a:lnTo>
                <a:lnTo>
                  <a:pt x="173430" y="233391"/>
                </a:lnTo>
                <a:lnTo>
                  <a:pt x="0" y="0"/>
                </a:lnTo>
                <a:close/>
              </a:path>
            </a:pathLst>
          </a:cu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5" name="任意多边形: 形状 24"/>
          <p:cNvSpPr/>
          <p:nvPr/>
        </p:nvSpPr>
        <p:spPr>
          <a:xfrm>
            <a:off x="4538167" y="2087927"/>
            <a:ext cx="1566937" cy="1010877"/>
          </a:xfrm>
          <a:custGeom>
            <a:avLst/>
            <a:gdLst>
              <a:gd name="connsiteX0" fmla="*/ 1663087 w 1834991"/>
              <a:gd name="connsiteY0" fmla="*/ 0 h 1183807"/>
              <a:gd name="connsiteX1" fmla="*/ 1834991 w 1834991"/>
              <a:gd name="connsiteY1" fmla="*/ 231337 h 1183807"/>
              <a:gd name="connsiteX2" fmla="*/ 1721754 w 1834991"/>
              <a:gd name="connsiteY2" fmla="*/ 383725 h 1183807"/>
              <a:gd name="connsiteX3" fmla="*/ 1643165 w 1834991"/>
              <a:gd name="connsiteY3" fmla="*/ 387693 h 1183807"/>
              <a:gd name="connsiteX4" fmla="*/ 355050 w 1834991"/>
              <a:gd name="connsiteY4" fmla="*/ 1159755 h 1183807"/>
              <a:gd name="connsiteX5" fmla="*/ 340438 w 1834991"/>
              <a:gd name="connsiteY5" fmla="*/ 1183807 h 1183807"/>
              <a:gd name="connsiteX6" fmla="*/ 248570 w 1834991"/>
              <a:gd name="connsiteY6" fmla="*/ 971353 h 1183807"/>
              <a:gd name="connsiteX7" fmla="*/ 0 w 1834991"/>
              <a:gd name="connsiteY7" fmla="*/ 1000182 h 1183807"/>
              <a:gd name="connsiteX8" fmla="*/ 34402 w 1834991"/>
              <a:gd name="connsiteY8" fmla="*/ 943554 h 1183807"/>
              <a:gd name="connsiteX9" fmla="*/ 1603628 w 1834991"/>
              <a:gd name="connsiteY9" fmla="*/ 3002 h 1183807"/>
              <a:gd name="connsiteX10" fmla="*/ 1663087 w 1834991"/>
              <a:gd name="connsiteY10" fmla="*/ 0 h 1183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4991" h="1183807">
                <a:moveTo>
                  <a:pt x="1663087" y="0"/>
                </a:moveTo>
                <a:lnTo>
                  <a:pt x="1834991" y="231337"/>
                </a:lnTo>
                <a:lnTo>
                  <a:pt x="1721754" y="383725"/>
                </a:lnTo>
                <a:lnTo>
                  <a:pt x="1643165" y="387693"/>
                </a:lnTo>
                <a:cubicBezTo>
                  <a:pt x="1107073" y="442136"/>
                  <a:pt x="641630" y="735562"/>
                  <a:pt x="355050" y="1159755"/>
                </a:cubicBezTo>
                <a:lnTo>
                  <a:pt x="340438" y="1183807"/>
                </a:lnTo>
                <a:lnTo>
                  <a:pt x="248570" y="971353"/>
                </a:lnTo>
                <a:lnTo>
                  <a:pt x="0" y="1000182"/>
                </a:lnTo>
                <a:lnTo>
                  <a:pt x="34402" y="943554"/>
                </a:lnTo>
                <a:cubicBezTo>
                  <a:pt x="383524" y="426787"/>
                  <a:pt x="950542" y="69326"/>
                  <a:pt x="1603628" y="3002"/>
                </a:cubicBezTo>
                <a:lnTo>
                  <a:pt x="1663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6" name="任意多边形: 形状 25"/>
          <p:cNvSpPr/>
          <p:nvPr/>
        </p:nvSpPr>
        <p:spPr>
          <a:xfrm>
            <a:off x="4224679" y="3098804"/>
            <a:ext cx="513804" cy="1613976"/>
          </a:xfrm>
          <a:custGeom>
            <a:avLst/>
            <a:gdLst>
              <a:gd name="connsiteX0" fmla="*/ 441143 w 601700"/>
              <a:gd name="connsiteY0" fmla="*/ 0 h 1890077"/>
              <a:gd name="connsiteX1" fmla="*/ 536850 w 601700"/>
              <a:gd name="connsiteY1" fmla="*/ 221330 h 1890077"/>
              <a:gd name="connsiteX2" fmla="*/ 525932 w 601700"/>
              <a:gd name="connsiteY2" fmla="*/ 243993 h 1890077"/>
              <a:gd name="connsiteX3" fmla="*/ 386688 w 601700"/>
              <a:gd name="connsiteY3" fmla="*/ 933693 h 1890077"/>
              <a:gd name="connsiteX4" fmla="*/ 600546 w 601700"/>
              <a:gd name="connsiteY4" fmla="*/ 1778281 h 1890077"/>
              <a:gd name="connsiteX5" fmla="*/ 601700 w 601700"/>
              <a:gd name="connsiteY5" fmla="*/ 1780180 h 1890077"/>
              <a:gd name="connsiteX6" fmla="*/ 288806 w 601700"/>
              <a:gd name="connsiteY6" fmla="*/ 1743891 h 1890077"/>
              <a:gd name="connsiteX7" fmla="*/ 225593 w 601700"/>
              <a:gd name="connsiteY7" fmla="*/ 1890077 h 1890077"/>
              <a:gd name="connsiteX8" fmla="*/ 169632 w 601700"/>
              <a:gd name="connsiteY8" fmla="*/ 1773909 h 1890077"/>
              <a:gd name="connsiteX9" fmla="*/ 0 w 601700"/>
              <a:gd name="connsiteY9" fmla="*/ 933693 h 1890077"/>
              <a:gd name="connsiteX10" fmla="*/ 169632 w 601700"/>
              <a:gd name="connsiteY10" fmla="*/ 93477 h 1890077"/>
              <a:gd name="connsiteX11" fmla="*/ 201260 w 601700"/>
              <a:gd name="connsiteY11" fmla="*/ 27822 h 1890077"/>
              <a:gd name="connsiteX12" fmla="*/ 441143 w 601700"/>
              <a:gd name="connsiteY12" fmla="*/ 0 h 189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1700" h="1890077">
                <a:moveTo>
                  <a:pt x="441143" y="0"/>
                </a:moveTo>
                <a:lnTo>
                  <a:pt x="536850" y="221330"/>
                </a:lnTo>
                <a:lnTo>
                  <a:pt x="525932" y="243993"/>
                </a:lnTo>
                <a:cubicBezTo>
                  <a:pt x="436270" y="455979"/>
                  <a:pt x="386688" y="689046"/>
                  <a:pt x="386688" y="933693"/>
                </a:cubicBezTo>
                <a:cubicBezTo>
                  <a:pt x="386688" y="1239502"/>
                  <a:pt x="464159" y="1527217"/>
                  <a:pt x="600546" y="1778281"/>
                </a:cubicBezTo>
                <a:lnTo>
                  <a:pt x="601700" y="1780180"/>
                </a:lnTo>
                <a:lnTo>
                  <a:pt x="288806" y="1743891"/>
                </a:lnTo>
                <a:lnTo>
                  <a:pt x="225593" y="1890077"/>
                </a:lnTo>
                <a:lnTo>
                  <a:pt x="169632" y="1773909"/>
                </a:lnTo>
                <a:cubicBezTo>
                  <a:pt x="60402" y="1515661"/>
                  <a:pt x="0" y="1231731"/>
                  <a:pt x="0" y="933693"/>
                </a:cubicBezTo>
                <a:cubicBezTo>
                  <a:pt x="0" y="635656"/>
                  <a:pt x="60402" y="351726"/>
                  <a:pt x="169632" y="93477"/>
                </a:cubicBezTo>
                <a:lnTo>
                  <a:pt x="201260" y="27822"/>
                </a:lnTo>
                <a:lnTo>
                  <a:pt x="441143" y="0"/>
                </a:lnTo>
                <a:close/>
              </a:path>
            </a:pathLst>
          </a:cu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7453518" y="3164248"/>
            <a:ext cx="485738" cy="1677136"/>
          </a:xfrm>
          <a:custGeom>
            <a:avLst/>
            <a:gdLst>
              <a:gd name="connsiteX0" fmla="*/ 375224 w 568833"/>
              <a:gd name="connsiteY0" fmla="*/ 0 h 1964042"/>
              <a:gd name="connsiteX1" fmla="*/ 399201 w 568833"/>
              <a:gd name="connsiteY1" fmla="*/ 49773 h 1964042"/>
              <a:gd name="connsiteX2" fmla="*/ 568833 w 568833"/>
              <a:gd name="connsiteY2" fmla="*/ 889989 h 1964042"/>
              <a:gd name="connsiteX3" fmla="*/ 308304 w 568833"/>
              <a:gd name="connsiteY3" fmla="*/ 1918896 h 1964042"/>
              <a:gd name="connsiteX4" fmla="*/ 292489 w 568833"/>
              <a:gd name="connsiteY4" fmla="*/ 1944929 h 1964042"/>
              <a:gd name="connsiteX5" fmla="*/ 127690 w 568833"/>
              <a:gd name="connsiteY5" fmla="*/ 1964042 h 1964042"/>
              <a:gd name="connsiteX6" fmla="*/ 0 w 568833"/>
              <a:gd name="connsiteY6" fmla="*/ 1668747 h 1964042"/>
              <a:gd name="connsiteX7" fmla="*/ 42901 w 568833"/>
              <a:gd name="connsiteY7" fmla="*/ 1579689 h 1964042"/>
              <a:gd name="connsiteX8" fmla="*/ 182145 w 568833"/>
              <a:gd name="connsiteY8" fmla="*/ 889989 h 1964042"/>
              <a:gd name="connsiteX9" fmla="*/ 42901 w 568833"/>
              <a:gd name="connsiteY9" fmla="*/ 200289 h 1964042"/>
              <a:gd name="connsiteX10" fmla="*/ 39004 w 568833"/>
              <a:gd name="connsiteY10" fmla="*/ 192198 h 1964042"/>
              <a:gd name="connsiteX11" fmla="*/ 280027 w 568833"/>
              <a:gd name="connsiteY11" fmla="*/ 220152 h 1964042"/>
              <a:gd name="connsiteX12" fmla="*/ 375224 w 568833"/>
              <a:gd name="connsiteY12" fmla="*/ 0 h 196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8833" h="1964042">
                <a:moveTo>
                  <a:pt x="375224" y="0"/>
                </a:moveTo>
                <a:lnTo>
                  <a:pt x="399201" y="49773"/>
                </a:lnTo>
                <a:cubicBezTo>
                  <a:pt x="508431" y="308022"/>
                  <a:pt x="568833" y="591952"/>
                  <a:pt x="568833" y="889989"/>
                </a:cubicBezTo>
                <a:cubicBezTo>
                  <a:pt x="568833" y="1262536"/>
                  <a:pt x="474455" y="1613040"/>
                  <a:pt x="308304" y="1918896"/>
                </a:cubicBezTo>
                <a:lnTo>
                  <a:pt x="292489" y="1944929"/>
                </a:lnTo>
                <a:lnTo>
                  <a:pt x="127690" y="1964042"/>
                </a:lnTo>
                <a:lnTo>
                  <a:pt x="0" y="1668747"/>
                </a:lnTo>
                <a:lnTo>
                  <a:pt x="42901" y="1579689"/>
                </a:lnTo>
                <a:cubicBezTo>
                  <a:pt x="132564" y="1367703"/>
                  <a:pt x="182145" y="1134636"/>
                  <a:pt x="182145" y="889989"/>
                </a:cubicBezTo>
                <a:cubicBezTo>
                  <a:pt x="182145" y="645342"/>
                  <a:pt x="132564" y="412275"/>
                  <a:pt x="42901" y="200289"/>
                </a:cubicBezTo>
                <a:lnTo>
                  <a:pt x="39004" y="192198"/>
                </a:lnTo>
                <a:lnTo>
                  <a:pt x="280027" y="220152"/>
                </a:lnTo>
                <a:lnTo>
                  <a:pt x="3752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6086896" y="4796008"/>
            <a:ext cx="1476226" cy="968857"/>
          </a:xfrm>
          <a:custGeom>
            <a:avLst/>
            <a:gdLst>
              <a:gd name="connsiteX0" fmla="*/ 1457333 w 1728762"/>
              <a:gd name="connsiteY0" fmla="*/ 0 h 1134598"/>
              <a:gd name="connsiteX1" fmla="*/ 1586421 w 1728762"/>
              <a:gd name="connsiteY1" fmla="*/ 298528 h 1134598"/>
              <a:gd name="connsiteX2" fmla="*/ 1728762 w 1728762"/>
              <a:gd name="connsiteY2" fmla="*/ 282020 h 1134598"/>
              <a:gd name="connsiteX3" fmla="*/ 1676325 w 1728762"/>
              <a:gd name="connsiteY3" fmla="*/ 352142 h 1134598"/>
              <a:gd name="connsiteX4" fmla="*/ 231363 w 1728762"/>
              <a:gd name="connsiteY4" fmla="*/ 1126519 h 1134598"/>
              <a:gd name="connsiteX5" fmla="*/ 71377 w 1728762"/>
              <a:gd name="connsiteY5" fmla="*/ 1134598 h 1134598"/>
              <a:gd name="connsiteX6" fmla="*/ 0 w 1728762"/>
              <a:gd name="connsiteY6" fmla="*/ 1038544 h 1134598"/>
              <a:gd name="connsiteX7" fmla="*/ 224152 w 1728762"/>
              <a:gd name="connsiteY7" fmla="*/ 736895 h 1134598"/>
              <a:gd name="connsiteX8" fmla="*/ 367759 w 1728762"/>
              <a:gd name="connsiteY8" fmla="*/ 714977 h 1134598"/>
              <a:gd name="connsiteX9" fmla="*/ 1377938 w 1728762"/>
              <a:gd name="connsiteY9" fmla="*/ 106172 h 1134598"/>
              <a:gd name="connsiteX10" fmla="*/ 1457333 w 1728762"/>
              <a:gd name="connsiteY10" fmla="*/ 0 h 1134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28762" h="1134598">
                <a:moveTo>
                  <a:pt x="1457333" y="0"/>
                </a:moveTo>
                <a:lnTo>
                  <a:pt x="1586421" y="298528"/>
                </a:lnTo>
                <a:lnTo>
                  <a:pt x="1728762" y="282020"/>
                </a:lnTo>
                <a:lnTo>
                  <a:pt x="1676325" y="352142"/>
                </a:lnTo>
                <a:cubicBezTo>
                  <a:pt x="1324401" y="778576"/>
                  <a:pt x="811884" y="1067565"/>
                  <a:pt x="231363" y="1126519"/>
                </a:cubicBezTo>
                <a:lnTo>
                  <a:pt x="71377" y="1134598"/>
                </a:lnTo>
                <a:lnTo>
                  <a:pt x="0" y="1038544"/>
                </a:lnTo>
                <a:lnTo>
                  <a:pt x="224152" y="736895"/>
                </a:lnTo>
                <a:lnTo>
                  <a:pt x="367759" y="714977"/>
                </a:lnTo>
                <a:cubicBezTo>
                  <a:pt x="771469" y="632367"/>
                  <a:pt x="1125168" y="412460"/>
                  <a:pt x="1377938" y="106172"/>
                </a:cubicBezTo>
                <a:lnTo>
                  <a:pt x="1457333" y="0"/>
                </a:lnTo>
                <a:close/>
              </a:path>
            </a:pathLst>
          </a:cu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sp>
        <p:nvSpPr>
          <p:cNvPr id="29" name="任意多边形: 形状 28"/>
          <p:cNvSpPr/>
          <p:nvPr/>
        </p:nvSpPr>
        <p:spPr>
          <a:xfrm>
            <a:off x="4565751" y="4825616"/>
            <a:ext cx="1464138" cy="931183"/>
          </a:xfrm>
          <a:custGeom>
            <a:avLst/>
            <a:gdLst>
              <a:gd name="connsiteX0" fmla="*/ 63929 w 1714606"/>
              <a:gd name="connsiteY0" fmla="*/ 0 h 1090480"/>
              <a:gd name="connsiteX1" fmla="*/ 400470 w 1714606"/>
              <a:gd name="connsiteY1" fmla="*/ 39031 h 1090480"/>
              <a:gd name="connsiteX2" fmla="*/ 424749 w 1714606"/>
              <a:gd name="connsiteY2" fmla="*/ 71499 h 1090480"/>
              <a:gd name="connsiteX3" fmla="*/ 1610861 w 1714606"/>
              <a:gd name="connsiteY3" fmla="*/ 707155 h 1090480"/>
              <a:gd name="connsiteX4" fmla="*/ 1714606 w 1714606"/>
              <a:gd name="connsiteY4" fmla="*/ 712394 h 1090480"/>
              <a:gd name="connsiteX5" fmla="*/ 1498013 w 1714606"/>
              <a:gd name="connsiteY5" fmla="*/ 1003871 h 1090480"/>
              <a:gd name="connsiteX6" fmla="*/ 1562371 w 1714606"/>
              <a:gd name="connsiteY6" fmla="*/ 1090480 h 1090480"/>
              <a:gd name="connsiteX7" fmla="*/ 1356997 w 1714606"/>
              <a:gd name="connsiteY7" fmla="*/ 1059136 h 1090480"/>
              <a:gd name="connsiteX8" fmla="*/ 2098 w 1714606"/>
              <a:gd name="connsiteY8" fmla="*/ 151294 h 1090480"/>
              <a:gd name="connsiteX9" fmla="*/ 0 w 1714606"/>
              <a:gd name="connsiteY9" fmla="*/ 147841 h 1090480"/>
              <a:gd name="connsiteX10" fmla="*/ 63929 w 1714606"/>
              <a:gd name="connsiteY10" fmla="*/ 0 h 109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4606" h="1090480">
                <a:moveTo>
                  <a:pt x="63929" y="0"/>
                </a:moveTo>
                <a:lnTo>
                  <a:pt x="400470" y="39031"/>
                </a:lnTo>
                <a:lnTo>
                  <a:pt x="424749" y="71499"/>
                </a:lnTo>
                <a:cubicBezTo>
                  <a:pt x="713630" y="421542"/>
                  <a:pt x="1134334" y="658761"/>
                  <a:pt x="1610861" y="707155"/>
                </a:cubicBezTo>
                <a:lnTo>
                  <a:pt x="1714606" y="712394"/>
                </a:lnTo>
                <a:lnTo>
                  <a:pt x="1498013" y="1003871"/>
                </a:lnTo>
                <a:lnTo>
                  <a:pt x="1562371" y="1090480"/>
                </a:lnTo>
                <a:lnTo>
                  <a:pt x="1356997" y="1059136"/>
                </a:lnTo>
                <a:cubicBezTo>
                  <a:pt x="794924" y="944120"/>
                  <a:pt x="312428" y="610643"/>
                  <a:pt x="2098" y="151294"/>
                </a:cubicBezTo>
                <a:lnTo>
                  <a:pt x="0" y="147841"/>
                </a:lnTo>
                <a:lnTo>
                  <a:pt x="639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</a:endParaRPr>
          </a:p>
        </p:txBody>
      </p:sp>
      <p:pic>
        <p:nvPicPr>
          <p:cNvPr id="23" name="图片 22"/>
          <p:cNvPicPr/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28880" y="2458400"/>
            <a:ext cx="2934237" cy="2934237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30" name="椭圆 29"/>
          <p:cNvSpPr/>
          <p:nvPr/>
        </p:nvSpPr>
        <p:spPr>
          <a:xfrm flipH="1">
            <a:off x="7866207" y="4075922"/>
            <a:ext cx="115509" cy="115509"/>
          </a:xfrm>
          <a:prstGeom prst="ellipse">
            <a:avLst/>
          </a:pr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090303" y="5420566"/>
            <a:ext cx="115509" cy="115509"/>
          </a:xfrm>
          <a:prstGeom prst="ellipse">
            <a:avLst/>
          </a:pr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090303" y="2296140"/>
            <a:ext cx="115509" cy="115509"/>
          </a:xfrm>
          <a:prstGeom prst="ellipse">
            <a:avLst/>
          </a:prstGeom>
          <a:solidFill>
            <a:srgbClr val="14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5" hasCustomPrompt="1"/>
          </p:nvPr>
        </p:nvSpPr>
        <p:spPr>
          <a:xfrm>
            <a:off x="590550" y="2579319"/>
            <a:ext cx="3173413" cy="1192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请在这里输入您的阐述</a:t>
            </a:r>
          </a:p>
        </p:txBody>
      </p:sp>
      <p:sp>
        <p:nvSpPr>
          <p:cNvPr id="45" name="文本占位符 43"/>
          <p:cNvSpPr>
            <a:spLocks noGrp="1"/>
          </p:cNvSpPr>
          <p:nvPr>
            <p:ph type="body" sz="quarter" idx="16" hasCustomPrompt="1"/>
          </p:nvPr>
        </p:nvSpPr>
        <p:spPr>
          <a:xfrm>
            <a:off x="573405" y="4638517"/>
            <a:ext cx="3173413" cy="1192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请在这里输入您的阐述</a:t>
            </a:r>
          </a:p>
        </p:txBody>
      </p:sp>
      <p:sp>
        <p:nvSpPr>
          <p:cNvPr id="46" name="文本占位符 43"/>
          <p:cNvSpPr>
            <a:spLocks noGrp="1"/>
          </p:cNvSpPr>
          <p:nvPr>
            <p:ph type="body" sz="quarter" idx="17" hasCustomPrompt="1"/>
          </p:nvPr>
        </p:nvSpPr>
        <p:spPr>
          <a:xfrm>
            <a:off x="8361289" y="2843481"/>
            <a:ext cx="3173413" cy="11922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请在这里输入您的阐述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2104192"/>
            <a:ext cx="3173413" cy="354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37EC5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请在这里输入你的小标题</a:t>
            </a:r>
          </a:p>
        </p:txBody>
      </p:sp>
      <p:sp>
        <p:nvSpPr>
          <p:cNvPr id="51" name="文本占位符 49"/>
          <p:cNvSpPr>
            <a:spLocks noGrp="1"/>
          </p:cNvSpPr>
          <p:nvPr>
            <p:ph type="body" sz="quarter" idx="19" hasCustomPrompt="1"/>
          </p:nvPr>
        </p:nvSpPr>
        <p:spPr>
          <a:xfrm>
            <a:off x="573404" y="4172079"/>
            <a:ext cx="3173413" cy="354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537EC5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请在这里输入你的小标题</a:t>
            </a:r>
          </a:p>
        </p:txBody>
      </p:sp>
      <p:sp>
        <p:nvSpPr>
          <p:cNvPr id="52" name="文本占位符 49"/>
          <p:cNvSpPr>
            <a:spLocks noGrp="1"/>
          </p:cNvSpPr>
          <p:nvPr>
            <p:ph type="body" sz="quarter" idx="20" hasCustomPrompt="1"/>
          </p:nvPr>
        </p:nvSpPr>
        <p:spPr>
          <a:xfrm>
            <a:off x="8348640" y="2370882"/>
            <a:ext cx="3173413" cy="35484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rgbClr val="537EC5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/>
              <a:t>请在这里输入你的小标题</a:t>
            </a:r>
          </a:p>
        </p:txBody>
      </p:sp>
      <p:sp>
        <p:nvSpPr>
          <p:cNvPr id="53" name="MH_Others_2"/>
          <p:cNvSpPr/>
          <p:nvPr>
            <p:custDataLst>
              <p:tags r:id="rId1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MH_Others_2"/>
          <p:cNvSpPr/>
          <p:nvPr>
            <p:custDataLst>
              <p:tags r:id="rId2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6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58" name="文本框 57"/>
          <p:cNvSpPr txBox="1"/>
          <p:nvPr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8" grpId="0" animBg="1"/>
      <p:bldP spid="4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sp>
        <p:nvSpPr>
          <p:cNvPr id="4" name="MH_Others_2"/>
          <p:cNvSpPr/>
          <p:nvPr userDrawn="1">
            <p:custDataLst>
              <p:tags r:id="rId1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</a:p>
        </p:txBody>
      </p:sp>
      <p:sp>
        <p:nvSpPr>
          <p:cNvPr id="48" name="任意多边形: 形状 47"/>
          <p:cNvSpPr/>
          <p:nvPr userDrawn="1"/>
        </p:nvSpPr>
        <p:spPr>
          <a:xfrm>
            <a:off x="5162118" y="2649383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/>
          <p:cNvSpPr/>
          <p:nvPr userDrawn="1"/>
        </p:nvSpPr>
        <p:spPr>
          <a:xfrm>
            <a:off x="8397680" y="2649383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: 形状 49"/>
          <p:cNvSpPr/>
          <p:nvPr userDrawn="1"/>
        </p:nvSpPr>
        <p:spPr>
          <a:xfrm>
            <a:off x="5162118" y="4532866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 userDrawn="1"/>
        </p:nvSpPr>
        <p:spPr>
          <a:xfrm>
            <a:off x="8397680" y="4532866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2" hasCustomPrompt="1"/>
          </p:nvPr>
        </p:nvSpPr>
        <p:spPr>
          <a:xfrm>
            <a:off x="755650" y="1452563"/>
            <a:ext cx="10858500" cy="8683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小标题微软雅黑字号</a:t>
            </a:r>
            <a:r>
              <a:rPr lang="en-US" altLang="zh-CN" dirty="0"/>
              <a:t>20</a:t>
            </a:r>
            <a:r>
              <a:rPr lang="zh-CN" altLang="en-US" dirty="0"/>
              <a:t>加粗居中，正文微软雅黑字号</a:t>
            </a:r>
            <a:r>
              <a:rPr lang="en-US" altLang="zh-CN" dirty="0"/>
              <a:t>18</a:t>
            </a:r>
          </a:p>
          <a:p>
            <a:pPr lvl="0"/>
            <a:r>
              <a:rPr lang="zh-CN" altLang="en-US" dirty="0"/>
              <a:t>在图片上右键选择</a:t>
            </a:r>
            <a:r>
              <a:rPr lang="en-US" altLang="zh-CN" dirty="0"/>
              <a:t>“</a:t>
            </a:r>
            <a:r>
              <a:rPr lang="zh-CN" altLang="en-US" dirty="0"/>
              <a:t>更改图片</a:t>
            </a:r>
            <a:r>
              <a:rPr lang="en-US" altLang="zh-CN" dirty="0"/>
              <a:t>”</a:t>
            </a:r>
            <a:r>
              <a:rPr lang="zh-CN" altLang="en-US" dirty="0"/>
              <a:t>即可替换图片</a:t>
            </a:r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5547763" y="2649383"/>
            <a:ext cx="2383440" cy="393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8814854" y="2649383"/>
            <a:ext cx="2383440" cy="393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5560980" y="4515507"/>
            <a:ext cx="2383440" cy="393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8828071" y="4515507"/>
            <a:ext cx="2383440" cy="393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5469588" y="3231715"/>
            <a:ext cx="2539790" cy="11216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请输入你的内容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lvl="0"/>
            <a:endParaRPr lang="zh-CN" altLang="en-US" dirty="0"/>
          </a:p>
        </p:txBody>
      </p:sp>
      <p:sp>
        <p:nvSpPr>
          <p:cNvPr id="4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5469588" y="5135671"/>
            <a:ext cx="2539790" cy="1096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请输入你的内容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lvl="0"/>
            <a:endParaRPr lang="zh-CN" altLang="en-US" dirty="0"/>
          </a:p>
        </p:txBody>
      </p:sp>
      <p:sp>
        <p:nvSpPr>
          <p:cNvPr id="4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8705150" y="3231715"/>
            <a:ext cx="2539790" cy="112162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请输入你的内容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lvl="0"/>
            <a:endParaRPr lang="zh-CN" altLang="en-US" dirty="0"/>
          </a:p>
        </p:txBody>
      </p:sp>
      <p:sp>
        <p:nvSpPr>
          <p:cNvPr id="47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8705150" y="5135671"/>
            <a:ext cx="2539790" cy="1096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2000" b="1"/>
            </a:lvl2pPr>
            <a:lvl3pPr>
              <a:defRPr sz="2000" b="1"/>
            </a:lvl3pPr>
            <a:lvl4pPr>
              <a:defRPr sz="2000" b="1"/>
            </a:lvl4pPr>
            <a:lvl5pPr>
              <a:defRPr sz="2000" b="1"/>
            </a:lvl5pPr>
          </a:lstStyle>
          <a:p>
            <a:pPr lvl="0"/>
            <a:r>
              <a:rPr lang="zh-CN" altLang="en-US" dirty="0"/>
              <a:t>请输入你的内容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</a:p>
          <a:p>
            <a:pPr lvl="0"/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参考文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室内, 窗户, 椅子, 房间&#10;&#10;描述已自动生成"/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8" b="12568"/>
          <a:stretch>
            <a:fillRect/>
          </a:stretch>
        </p:blipFill>
        <p:spPr>
          <a:xfrm>
            <a:off x="0" y="0"/>
            <a:ext cx="12214169" cy="6858000"/>
          </a:xfrm>
          <a:prstGeom prst="rect">
            <a:avLst/>
          </a:prstGeom>
        </p:spPr>
      </p:pic>
      <p:sp>
        <p:nvSpPr>
          <p:cNvPr id="4" name="MH_Others_2"/>
          <p:cNvSpPr/>
          <p:nvPr userDrawn="1">
            <p:custDataLst>
              <p:tags r:id="rId1"/>
            </p:custDataLst>
          </p:nvPr>
        </p:nvSpPr>
        <p:spPr>
          <a:xfrm>
            <a:off x="3875419" y="344963"/>
            <a:ext cx="6131155" cy="469206"/>
          </a:xfrm>
          <a:prstGeom prst="rect">
            <a:avLst/>
          </a:prstGeom>
          <a:solidFill>
            <a:srgbClr val="173D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/>
          <p:nvPr userDrawn="1">
            <p:custDataLst>
              <p:tags r:id="rId2"/>
            </p:custDataLst>
          </p:nvPr>
        </p:nvSpPr>
        <p:spPr>
          <a:xfrm>
            <a:off x="-1" y="388471"/>
            <a:ext cx="1158241" cy="425698"/>
          </a:xfrm>
          <a:prstGeom prst="rect">
            <a:avLst/>
          </a:prstGeom>
          <a:solidFill>
            <a:srgbClr val="5793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4" rIns="68567" bIns="34284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1229119" y="411327"/>
            <a:ext cx="2590115" cy="35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75B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参考文献</a:t>
            </a:r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1229119" y="883603"/>
            <a:ext cx="2575420" cy="325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5793CE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/>
              <a:t>Relevant Reference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02684" y="169084"/>
            <a:ext cx="1426149" cy="512447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402685" y="752937"/>
            <a:ext cx="1578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700" b="0" dirty="0">
                <a:solidFill>
                  <a:srgbClr val="142E60"/>
                </a:solidFill>
              </a:rPr>
              <a:t>自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强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不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息   止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于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至 </a:t>
            </a:r>
            <a:r>
              <a:rPr lang="en-US" altLang="zh-CN" sz="700" b="0" dirty="0">
                <a:solidFill>
                  <a:srgbClr val="142E60"/>
                </a:solidFill>
              </a:rPr>
              <a:t>/ </a:t>
            </a:r>
            <a:r>
              <a:rPr lang="zh-CN" altLang="en-US" sz="700" b="0" dirty="0">
                <a:solidFill>
                  <a:srgbClr val="142E60"/>
                </a:solidFill>
              </a:rPr>
              <a:t>善</a:t>
            </a: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660400" y="1866723"/>
            <a:ext cx="9591040" cy="437912"/>
            <a:chOff x="660400" y="1866723"/>
            <a:chExt cx="9591040" cy="437912"/>
          </a:xfrm>
        </p:grpSpPr>
        <p:sp>
          <p:nvSpPr>
            <p:cNvPr id="11" name="文本框 10"/>
            <p:cNvSpPr txBox="1"/>
            <p:nvPr/>
          </p:nvSpPr>
          <p:spPr>
            <a:xfrm>
              <a:off x="660400" y="1866723"/>
              <a:ext cx="73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1</a:t>
              </a:r>
              <a:r>
                <a:rPr lang="zh-CN" altLang="zh-CN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zh-CN" altLang="zh-CN" kern="100" dirty="0">
                <a:latin typeface="+mn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914400" y="2304635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 userDrawn="1"/>
        </p:nvGrpSpPr>
        <p:grpSpPr>
          <a:xfrm>
            <a:off x="660400" y="2472632"/>
            <a:ext cx="9591040" cy="436010"/>
            <a:chOff x="660400" y="2472632"/>
            <a:chExt cx="9591040" cy="436010"/>
          </a:xfrm>
        </p:grpSpPr>
        <p:sp>
          <p:nvSpPr>
            <p:cNvPr id="14" name="文本框 13"/>
            <p:cNvSpPr txBox="1"/>
            <p:nvPr/>
          </p:nvSpPr>
          <p:spPr>
            <a:xfrm>
              <a:off x="660400" y="2472632"/>
              <a:ext cx="73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2</a:t>
              </a: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en-US" altLang="zh-CN" kern="100" dirty="0">
                <a:latin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14400" y="2908642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60399" y="3078541"/>
            <a:ext cx="9591041" cy="434108"/>
            <a:chOff x="660399" y="3078541"/>
            <a:chExt cx="9591041" cy="434108"/>
          </a:xfrm>
        </p:grpSpPr>
        <p:sp>
          <p:nvSpPr>
            <p:cNvPr id="17" name="文本框 16"/>
            <p:cNvSpPr txBox="1"/>
            <p:nvPr/>
          </p:nvSpPr>
          <p:spPr>
            <a:xfrm>
              <a:off x="660399" y="3078541"/>
              <a:ext cx="731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3</a:t>
              </a: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en-US" altLang="zh-CN" kern="100" dirty="0">
                <a:latin typeface="+mn-ea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14400" y="3512649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 userDrawn="1"/>
        </p:nvGrpSpPr>
        <p:grpSpPr>
          <a:xfrm>
            <a:off x="660400" y="3684450"/>
            <a:ext cx="9591040" cy="432206"/>
            <a:chOff x="660400" y="3684450"/>
            <a:chExt cx="9591040" cy="432206"/>
          </a:xfrm>
        </p:grpSpPr>
        <p:sp>
          <p:nvSpPr>
            <p:cNvPr id="20" name="文本框 19"/>
            <p:cNvSpPr txBox="1"/>
            <p:nvPr/>
          </p:nvSpPr>
          <p:spPr>
            <a:xfrm>
              <a:off x="660400" y="3684450"/>
              <a:ext cx="73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4</a:t>
              </a: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en-US" altLang="zh-CN" kern="100" dirty="0">
                <a:latin typeface="+mn-ea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914400" y="4116656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 userDrawn="1"/>
        </p:nvGrpSpPr>
        <p:grpSpPr>
          <a:xfrm>
            <a:off x="660400" y="4290359"/>
            <a:ext cx="9591040" cy="430304"/>
            <a:chOff x="660400" y="4290359"/>
            <a:chExt cx="9591040" cy="430304"/>
          </a:xfrm>
        </p:grpSpPr>
        <p:sp>
          <p:nvSpPr>
            <p:cNvPr id="23" name="文本框 22"/>
            <p:cNvSpPr txBox="1"/>
            <p:nvPr/>
          </p:nvSpPr>
          <p:spPr>
            <a:xfrm>
              <a:off x="660400" y="4290359"/>
              <a:ext cx="731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5</a:t>
              </a: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en-US" altLang="zh-CN" kern="100" dirty="0">
                <a:latin typeface="+mn-ea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914400" y="4720663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 userDrawn="1"/>
        </p:nvGrpSpPr>
        <p:grpSpPr>
          <a:xfrm>
            <a:off x="660399" y="4896270"/>
            <a:ext cx="9591041" cy="458908"/>
            <a:chOff x="660399" y="4896270"/>
            <a:chExt cx="9591041" cy="458908"/>
          </a:xfrm>
        </p:grpSpPr>
        <p:sp>
          <p:nvSpPr>
            <p:cNvPr id="26" name="文本框 25"/>
            <p:cNvSpPr txBox="1"/>
            <p:nvPr/>
          </p:nvSpPr>
          <p:spPr>
            <a:xfrm>
              <a:off x="660399" y="4896270"/>
              <a:ext cx="731079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［</a:t>
              </a:r>
              <a:r>
                <a:rPr lang="en-US" altLang="zh-CN" b="1" kern="100" dirty="0">
                  <a:solidFill>
                    <a:srgbClr val="142E60"/>
                  </a:solidFill>
                  <a:latin typeface="+mn-ea"/>
                </a:rPr>
                <a:t>6</a:t>
              </a:r>
              <a:r>
                <a:rPr lang="zh-CN" altLang="en-US" b="1" kern="100" dirty="0">
                  <a:solidFill>
                    <a:srgbClr val="142E60"/>
                  </a:solidFill>
                  <a:latin typeface="+mn-ea"/>
                </a:rPr>
                <a:t>］</a:t>
              </a:r>
              <a:endParaRPr lang="en-US" altLang="zh-CN" kern="100" dirty="0">
                <a:latin typeface="+mn-ea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914400" y="5324669"/>
              <a:ext cx="933704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占位符 27"/>
          <p:cNvSpPr>
            <a:spLocks noGrp="1"/>
          </p:cNvSpPr>
          <p:nvPr>
            <p:ph type="body" sz="quarter" idx="12" hasCustomPrompt="1"/>
          </p:nvPr>
        </p:nvSpPr>
        <p:spPr>
          <a:xfrm>
            <a:off x="1391603" y="1898449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  <p:sp>
        <p:nvSpPr>
          <p:cNvPr id="32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1391478" y="2499956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  <p:sp>
        <p:nvSpPr>
          <p:cNvPr id="33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391353" y="3101463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  <p:sp>
        <p:nvSpPr>
          <p:cNvPr id="34" name="文本占位符 27"/>
          <p:cNvSpPr>
            <a:spLocks noGrp="1"/>
          </p:cNvSpPr>
          <p:nvPr>
            <p:ph type="body" sz="quarter" idx="15" hasCustomPrompt="1"/>
          </p:nvPr>
        </p:nvSpPr>
        <p:spPr>
          <a:xfrm>
            <a:off x="1391228" y="3702970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  <p:sp>
        <p:nvSpPr>
          <p:cNvPr id="35" name="文本占位符 27"/>
          <p:cNvSpPr>
            <a:spLocks noGrp="1"/>
          </p:cNvSpPr>
          <p:nvPr>
            <p:ph type="body" sz="quarter" idx="16" hasCustomPrompt="1"/>
          </p:nvPr>
        </p:nvSpPr>
        <p:spPr>
          <a:xfrm>
            <a:off x="1391103" y="4304477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  <p:sp>
        <p:nvSpPr>
          <p:cNvPr id="36" name="文本占位符 27"/>
          <p:cNvSpPr>
            <a:spLocks noGrp="1"/>
          </p:cNvSpPr>
          <p:nvPr>
            <p:ph type="body" sz="quarter" idx="17" hasCustomPrompt="1"/>
          </p:nvPr>
        </p:nvSpPr>
        <p:spPr>
          <a:xfrm>
            <a:off x="1390978" y="4954317"/>
            <a:ext cx="8859837" cy="3143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zh-CN" altLang="en-US" dirty="0"/>
              <a:t>请在这里输入你的参考文献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001CEEB-A90F-485C-AE8C-156144623D4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1145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9921956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7559D99-9A5D-4A61-8EB7-7885AF8C4E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3392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F9BF170-B5AD-4FBF-BA82-72ED7F4D36F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08467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2509BB81-9252-4C6E-825A-881E3F96F2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9444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B528F8-976F-4875-A46F-2161B154335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45422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83A6C07-9EDB-4B3A-AD58-C7D51F73B00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194031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DED7C9A-4F0D-47BC-AF77-0547D6F9615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8544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D97B3BD-D961-435A-93B1-A26A91F30FA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50889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F6F8CB0E-1047-45B3-A483-B357383901B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23146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6F33EAD-2DC5-41E2-896F-501C4377D94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58681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7C93EA4F-178C-467C-B1FF-D68F333791C3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0101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922062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41717678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11484A87-50AD-4B79-A3C7-C417EE16EDB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78006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D89955F-190E-498C-AC5E-75ECF52E8F3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28656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4E77EB7-F2A0-46CA-A721-46FCA8021F8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01657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66F0598-21B1-4440-AE75-4815C1DC4EC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138642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2EC84F-588A-46AD-BE8D-B7C706380F8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56382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A644E26-11CA-4390-8B0D-33A4D45FDBC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83265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5371423-9E31-436C-88EE-BB1FBC6D8B7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9129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3B2B1BF-F1CD-45C9-8721-A997A236657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161939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3EB20AC-6F21-4545-A41F-17C9031D615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4545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7199809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3B0D69-AB24-44A5-A7EA-D7191C8AB2A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521336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EACA589E-567E-49C4-8261-CB6A4823C55A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586018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1588758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6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812760" lvl="1" indent="0" algn="ctr">
              <a:buNone/>
            </a:lvl2pPr>
            <a:lvl3pPr marL="1625519" lvl="2" indent="0" algn="ctr">
              <a:buNone/>
            </a:lvl3pPr>
            <a:lvl4pPr marL="2438278" lvl="3" indent="0" algn="ctr">
              <a:buNone/>
            </a:lvl4pPr>
            <a:lvl5pPr marL="3251037" lvl="4" indent="0" algn="ctr">
              <a:buNone/>
            </a:lvl5pPr>
            <a:lvl6pPr marL="4063797" lvl="5" indent="0" algn="ctr">
              <a:buNone/>
            </a:lvl6pPr>
            <a:lvl7pPr marL="4876557" lvl="6" indent="0" algn="ctr">
              <a:buNone/>
            </a:lvl7pPr>
            <a:lvl8pPr marL="5689315" lvl="7" indent="0" algn="ctr">
              <a:buNone/>
            </a:lvl8pPr>
            <a:lvl9pPr marL="6502075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E1C8ADA-986C-4CD0-8B07-7B4FAC0DDF0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89035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569AF65-7210-48C0-9D6F-4ED9578326A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870433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812760" lvl="1" indent="0">
              <a:buNone/>
              <a:defRPr sz="2400"/>
            </a:lvl2pPr>
            <a:lvl3pPr marL="1625519" lvl="2" indent="0">
              <a:buNone/>
              <a:defRPr sz="2133"/>
            </a:lvl3pPr>
            <a:lvl4pPr marL="2438278" lvl="3" indent="0">
              <a:buNone/>
              <a:defRPr sz="1867"/>
            </a:lvl4pPr>
            <a:lvl5pPr marL="3251037" lvl="4" indent="0">
              <a:buNone/>
              <a:defRPr sz="1867"/>
            </a:lvl5pPr>
            <a:lvl6pPr marL="4063797" lvl="5" indent="0">
              <a:buNone/>
              <a:defRPr sz="1867"/>
            </a:lvl6pPr>
            <a:lvl7pPr marL="4876557" lvl="6" indent="0">
              <a:buNone/>
              <a:defRPr sz="1867"/>
            </a:lvl7pPr>
            <a:lvl8pPr marL="5689315" lvl="7" indent="0">
              <a:buNone/>
              <a:defRPr sz="1867"/>
            </a:lvl8pPr>
            <a:lvl9pPr marL="6502075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DB2A9E76-B0EF-4942-AF63-EC4240A249C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9507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2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17E04D5-9CCC-4B4A-819A-E85D3819BE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51881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FC0DCD-6495-4C19-9764-D98D8DA4A9D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85787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9CE01A9-8458-46EC-B416-1AC5D088673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68832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DD7966A8-8BEB-4A6F-9BE7-DA30B119158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214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307358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AD6A95-45B5-42CF-B13C-7B8CA6B10B7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3087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E0115C96-B7F2-4EC9-A9A0-38E758E649D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111660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3FC4E793-5685-40B3-81CC-4A8DE5B11FD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61191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38972883-C56B-4905-BF1E-3D6412BEFE4F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31774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6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2119153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4"/>
          <p:cNvSpPr/>
          <p:nvPr/>
        </p:nvSpPr>
        <p:spPr>
          <a:xfrm flipV="1">
            <a:off x="366185" y="610869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pic>
        <p:nvPicPr>
          <p:cNvPr id="3075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491133" y="84685"/>
            <a:ext cx="2372784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2"/>
          <p:cNvPicPr>
            <a:picLocks noChangeAspect="1"/>
          </p:cNvPicPr>
          <p:nvPr/>
        </p:nvPicPr>
        <p:blipFill>
          <a:blip r:embed="rId3"/>
          <a:srcRect t="13902" b="15382"/>
          <a:stretch/>
        </p:blipFill>
        <p:spPr>
          <a:xfrm>
            <a:off x="0" y="3871914"/>
            <a:ext cx="11743267" cy="22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0360" y="839154"/>
            <a:ext cx="10363200" cy="1470025"/>
          </a:xfrm>
        </p:spPr>
        <p:txBody>
          <a:bodyPr/>
          <a:lstStyle>
            <a:lvl1pPr lvl="0">
              <a:defRPr sz="3600"/>
            </a:lvl1pPr>
          </a:lstStyle>
          <a:p>
            <a:r>
              <a:rPr lang="zh-CN" altLang="en-US" strike="noStrike"/>
              <a:t>单击此处编辑母版标题样式</a:t>
            </a:r>
            <a:endParaRPr lang="en-US" strike="noStrik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285" y="3213100"/>
            <a:ext cx="10367433" cy="720725"/>
          </a:xfrm>
        </p:spPr>
        <p:txBody>
          <a:bodyPr/>
          <a:lstStyle>
            <a:lvl1pPr marL="0" lvl="0" indent="0">
              <a:buFont typeface="Wingdings" charset="2"/>
              <a:buNone/>
            </a:lvl1pPr>
          </a:lstStyle>
          <a:p>
            <a:r>
              <a:rPr lang="zh-CN" altLang="en-US" strike="noStrike"/>
              <a:t>单击此处编辑母版副标题样式</a:t>
            </a:r>
            <a:endParaRPr lang="en-US" strike="noStrike"/>
          </a:p>
        </p:txBody>
      </p:sp>
    </p:spTree>
    <p:extLst>
      <p:ext uri="{BB962C8B-B14F-4D97-AF65-F5344CB8AC3E}">
        <p14:creationId xmlns:p14="http://schemas.microsoft.com/office/powerpoint/2010/main" val="3254100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011768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43417" y="1361440"/>
            <a:ext cx="11582400" cy="4491037"/>
          </a:xfrm>
        </p:spPr>
        <p:txBody>
          <a:bodyPr vert="horz" wrap="square" lIns="91440" tIns="45720" rIns="91440" bIns="45720" numCol="1" anchor="t" anchorCtr="0"/>
          <a:lstStyle/>
          <a:p>
            <a:pPr marL="231134" lvl="0" indent="-231134" algn="l" defTabSz="121917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charset="2"/>
              <a:buChar char="n"/>
            </a:pPr>
            <a:r>
              <a:rPr lang="zh-CN" altLang="en-US" sz="1600" b="0" i="0" u="none" strike="noStrike" kern="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t>单击图标添加表格</a:t>
            </a:r>
          </a:p>
        </p:txBody>
      </p:sp>
      <p:sp>
        <p:nvSpPr>
          <p:cNvPr id="9" name="燕尾形 5"/>
          <p:cNvSpPr/>
          <p:nvPr/>
        </p:nvSpPr>
        <p:spPr>
          <a:xfrm>
            <a:off x="380365" y="86995"/>
            <a:ext cx="5121275" cy="417829"/>
          </a:xfrm>
          <a:prstGeom prst="chevron">
            <a:avLst/>
          </a:prstGeom>
          <a:solidFill>
            <a:srgbClr val="009259"/>
          </a:solidFill>
          <a:ln>
            <a:noFill/>
          </a:ln>
        </p:spPr>
        <p:txBody>
          <a:bodyPr vert="horz" wrap="square" numCol="1" spcCol="0" anchor="ctr" anchorCtr="0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1pPr>
            <a:lvl2pPr marL="455930" lvl="1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2pPr>
            <a:lvl3pPr marL="913130" lvl="2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3pPr>
            <a:lvl4pPr marL="1370330" lvl="3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4pPr>
            <a:lvl5pPr marL="1827530" lvl="4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5pPr>
            <a:lvl6pPr marL="2286000" lvl="5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6pPr>
            <a:lvl7pPr marL="2743200" lvl="6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7pPr>
            <a:lvl8pPr marL="3200400" lvl="7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8pPr>
            <a:lvl9pPr marL="3657600" lvl="8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9pPr>
          </a:lstStyle>
          <a:p>
            <a:endParaRPr lang="en-US" sz="16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373" y="121563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zh-CN" altLang="en-US" sz="1800">
                <a:latin typeface="OPPOSans B"/>
                <a:ea typeface="OPPOSans B"/>
              </a:rPr>
              <a:t>联合实验室进展</a:t>
            </a:r>
          </a:p>
        </p:txBody>
      </p:sp>
    </p:spTree>
    <p:extLst>
      <p:ext uri="{BB962C8B-B14F-4D97-AF65-F5344CB8AC3E}">
        <p14:creationId xmlns:p14="http://schemas.microsoft.com/office/powerpoint/2010/main" val="18479596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49" y="6394451"/>
            <a:ext cx="4410075" cy="292100"/>
          </a:xfrm>
        </p:spPr>
        <p:txBody>
          <a:bodyPr>
            <a:normAutofit/>
          </a:bodyPr>
          <a:lstStyle>
            <a:lvl1pPr lvl="0">
              <a:defRPr sz="949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8212703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6404652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20913572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31993897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36350257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287464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208361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0391371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7352424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47146086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2656083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7670613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5026360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727522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46414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040042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771120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5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553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2" r:id="rId13"/>
    <p:sldLayoutId id="2147483673" r:id="rId14"/>
    <p:sldLayoutId id="2147483653" r:id="rId15"/>
    <p:sldLayoutId id="2147483654" r:id="rId16"/>
    <p:sldLayoutId id="2147483655" r:id="rId17"/>
    <p:sldLayoutId id="2147483656" r:id="rId18"/>
  </p:sldLayoutIdLst>
  <p:transition/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E0AEE27-7687-463F-8B61-A3B14B0A0B4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266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46CA1F34-64BF-43C4-8E64-78EC09648AC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4949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2B865F8E-C9A6-450B-A9C7-5798BE3FFA29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2243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5pPr>
      <a:lvl6pPr marL="812760" lvl="5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6pPr>
      <a:lvl7pPr marL="1625519" lvl="6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7pPr>
      <a:lvl8pPr marL="2438278" lvl="7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8pPr>
      <a:lvl9pPr marL="3251037" lvl="8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9pPr>
    </p:titleStyle>
    <p:bodyStyle>
      <a:lvl1pPr marL="609570" lvl="0" indent="-609570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5689">
          <a:solidFill>
            <a:schemeClr val="tx1"/>
          </a:solidFill>
          <a:latin typeface="Calibri"/>
          <a:ea typeface="宋体"/>
        </a:defRPr>
      </a:lvl1pPr>
      <a:lvl2pPr marL="1320734" lvl="1" indent="-507974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4977">
          <a:solidFill>
            <a:schemeClr val="tx1"/>
          </a:solidFill>
          <a:latin typeface="Calibri"/>
          <a:ea typeface="宋体"/>
        </a:defRPr>
      </a:lvl2pPr>
      <a:lvl3pPr marL="2031899" lvl="2" indent="-40637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3pPr>
      <a:lvl4pPr marL="2844658" lvl="3" indent="-406379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556">
          <a:solidFill>
            <a:schemeClr val="tx1"/>
          </a:solidFill>
          <a:latin typeface="Calibri"/>
          <a:ea typeface="宋体"/>
        </a:defRPr>
      </a:lvl4pPr>
      <a:lvl5pPr marL="3657417" lvl="4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5pPr>
      <a:lvl6pPr marL="4470176" lvl="5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6pPr>
      <a:lvl7pPr marL="5282936" lvl="6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7pPr>
      <a:lvl8pPr marL="6095696" lvl="7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8pPr>
      <a:lvl9pPr marL="6908454" lvl="8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1pPr>
      <a:lvl2pPr marL="812760" lvl="1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2pPr>
      <a:lvl3pPr marL="1625519" lvl="2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3pPr>
      <a:lvl4pPr marL="2438278" lvl="3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4pPr>
      <a:lvl5pPr marL="3251037" lvl="4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5pPr>
      <a:lvl6pPr marL="4063797" lvl="5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6pPr>
      <a:lvl7pPr marL="4876557" lvl="6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7pPr>
      <a:lvl8pPr marL="5689315" lvl="7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8pPr>
      <a:lvl9pPr marL="6502075" lvl="8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43417" y="228918"/>
            <a:ext cx="11582400" cy="8159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/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43417" y="1217931"/>
            <a:ext cx="11582400" cy="4491037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0" indent="-173350"/>
            <a:r>
              <a:rPr lang="en-US"/>
              <a:t>Click to edit Master text styles</a:t>
            </a:r>
          </a:p>
          <a:p>
            <a:pPr lvl="1" indent="-163825"/>
            <a:r>
              <a:rPr lang="en-US"/>
              <a:t>Second level</a:t>
            </a:r>
          </a:p>
          <a:p>
            <a:pPr lvl="2" indent="-173350"/>
            <a:r>
              <a:rPr lang="en-US"/>
              <a:t>Third level</a:t>
            </a:r>
          </a:p>
        </p:txBody>
      </p:sp>
      <p:sp>
        <p:nvSpPr>
          <p:cNvPr id="1029" name="灯片编号占位符 1"/>
          <p:cNvSpPr txBox="1">
            <a:spLocks noGrp="1"/>
          </p:cNvSpPr>
          <p:nvPr/>
        </p:nvSpPr>
        <p:spPr>
          <a:xfrm>
            <a:off x="243418" y="6537326"/>
            <a:ext cx="488951" cy="184149"/>
          </a:xfrm>
          <a:prstGeom prst="rect">
            <a:avLst/>
          </a:prstGeom>
          <a:noFill/>
          <a:ln>
            <a:noFill/>
          </a:ln>
        </p:spPr>
        <p:txBody>
          <a:bodyPr lIns="163688" tIns="81845" rIns="163688" bIns="81845"/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lvl="0" indent="0" algn="l" defTabSz="121917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59C5F3-6B52-41BD-A82B-B26B2F758E32}" type="slidenum">
              <a:rPr lang="en-US" altLang="zh-CN" sz="1065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pPr marL="0" lvl="0" indent="0" algn="l" defTabSz="121917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‹#›</a:t>
            </a:fld>
            <a:endParaRPr lang="en-US" sz="1065" b="0" i="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491133" y="-634"/>
            <a:ext cx="2372784" cy="5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4"/>
          <p:cNvSpPr/>
          <p:nvPr/>
        </p:nvSpPr>
        <p:spPr>
          <a:xfrm flipV="1">
            <a:off x="366185" y="565843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6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sldNum="0" hdr="0" ftr="0" dt="0"/>
  <p:txStyles>
    <p:titleStyle>
      <a:lvl1pPr lvl="0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1pPr>
      <a:lvl2pPr lvl="1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2pPr>
      <a:lvl3pPr lvl="2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3pPr>
      <a:lvl4pPr lvl="3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4pPr>
      <a:lvl5pPr lvl="4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5pPr>
      <a:lvl6pPr marL="609585" lvl="5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6pPr>
      <a:lvl7pPr marL="1219170" lvl="6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7pPr>
      <a:lvl8pPr marL="1828754" lvl="7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8pPr>
      <a:lvl9pPr marL="2438339" lvl="8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9pPr>
    </p:titleStyle>
    <p:bodyStyle>
      <a:lvl1pPr marL="231134" lvl="0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charset="2"/>
        <a:buChar char="n"/>
        <a:defRPr sz="2133">
          <a:solidFill>
            <a:schemeClr val="tx1"/>
          </a:solidFill>
          <a:latin typeface="Arial"/>
          <a:ea typeface="宋体"/>
        </a:defRPr>
      </a:lvl1pPr>
      <a:lvl2pPr marL="679856" lvl="1" indent="-218435" algn="l" eaLnBrk="1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867">
          <a:solidFill>
            <a:schemeClr val="tx1"/>
          </a:solidFill>
          <a:latin typeface="Arial"/>
          <a:ea typeface="宋体"/>
        </a:defRPr>
      </a:lvl2pPr>
      <a:lvl3pPr marL="1141278" lvl="2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Arial"/>
          <a:ea typeface="宋体"/>
        </a:defRPr>
      </a:lvl3pPr>
      <a:lvl4pPr marL="1602700" lvl="3" indent="-231134" algn="l" eaLnBrk="1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2133">
          <a:solidFill>
            <a:schemeClr val="bg1"/>
          </a:solidFill>
          <a:latin typeface="Arial"/>
          <a:ea typeface="宋体"/>
        </a:defRPr>
      </a:lvl4pPr>
      <a:lvl5pPr marL="2051422" lvl="4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5pPr>
      <a:lvl6pPr marL="2662700" lvl="5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6pPr>
      <a:lvl7pPr marL="3272285" lvl="6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7pPr>
      <a:lvl8pPr marL="3881870" lvl="7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8pPr>
      <a:lvl9pPr marL="4491454" lvl="8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4869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ransition/>
  <p:txStyles>
    <p:titleStyle>
      <a:lvl1pPr lvl="0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4.xml"/><Relationship Id="rId7" Type="http://schemas.openxmlformats.org/officeDocument/2006/relationships/image" Target="../media/image6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image" Target="../media/image6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68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71.png"/><Relationship Id="rId5" Type="http://schemas.openxmlformats.org/officeDocument/2006/relationships/tags" Target="../tags/tag30.xml"/><Relationship Id="rId10" Type="http://schemas.openxmlformats.org/officeDocument/2006/relationships/image" Target="../media/image70.png"/><Relationship Id="rId4" Type="http://schemas.openxmlformats.org/officeDocument/2006/relationships/tags" Target="../tags/tag29.xml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86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48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1" y="1810585"/>
            <a:ext cx="10945216" cy="864096"/>
          </a:xfrm>
        </p:spPr>
        <p:txBody>
          <a:bodyPr vert="horz" wrap="square" lIns="121920" tIns="60960" rIns="121920" bIns="60960" numCol="1" anchor="t" anchorCtr="0"/>
          <a:lstStyle/>
          <a:p>
            <a:pPr lvl="0" algn="ctr"/>
            <a:r>
              <a:rPr lang="zh-CN" altLang="en-US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任务管理</a:t>
            </a:r>
            <a:br>
              <a:rPr lang="zh-CN" altLang="en-US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</a:br>
            <a:br>
              <a:rPr lang="en-US" dirty="0"/>
            </a:br>
            <a:endParaRPr lang="zh-CN" altLang="en-US" sz="3200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986757" y="6206655"/>
            <a:ext cx="1971576" cy="66675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defTabSz="1219170"/>
            <a:fld id="{2860F326-4499-4A67-8F03-170333456A58}" type="datetime1">
              <a:rPr lang="en-US" altLang="zh-CN" sz="2133">
                <a:solidFill>
                  <a:srgbClr val="17375E"/>
                </a:solidFill>
                <a:latin typeface="Broadway"/>
                <a:ea typeface="华文行楷"/>
              </a:rPr>
              <a:pPr algn="ctr" defTabSz="1219170"/>
              <a:t>6/8/2023</a:t>
            </a:fld>
            <a:endParaRPr lang="en-US" sz="2133">
              <a:solidFill>
                <a:srgbClr val="17375E"/>
              </a:solidFill>
              <a:latin typeface="Broadway"/>
              <a:ea typeface="华文行楷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018464-AAE5-4663-B2FF-22814387CF72}"/>
              </a:ext>
            </a:extLst>
          </p:cNvPr>
          <p:cNvGrpSpPr/>
          <p:nvPr/>
        </p:nvGrpSpPr>
        <p:grpSpPr>
          <a:xfrm>
            <a:off x="0" y="3670649"/>
            <a:ext cx="12192000" cy="2529859"/>
            <a:chOff x="0" y="2762588"/>
            <a:chExt cx="9144000" cy="1897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647894-CD4F-4FA2-B187-FCA4C09F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31790"/>
              <a:ext cx="3059832" cy="1554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03D7B-164F-4C9F-9867-D6896581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692" y="2934479"/>
              <a:ext cx="3115308" cy="15586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5B3FB4-D30E-47F8-8C9D-C8DD4EDC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374" y="2762588"/>
              <a:ext cx="3143251" cy="1897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C1E073-CE8A-4C78-A1AB-394008508CD2}"/>
              </a:ext>
            </a:extLst>
          </p:cNvPr>
          <p:cNvGrpSpPr/>
          <p:nvPr/>
        </p:nvGrpSpPr>
        <p:grpSpPr>
          <a:xfrm>
            <a:off x="3311691" y="163187"/>
            <a:ext cx="4437053" cy="769536"/>
            <a:chOff x="2483768" y="122390"/>
            <a:chExt cx="3327790" cy="5771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7289174-A8A6-4188-88A8-EA01ECDB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A49076-80F6-4533-B789-F0237785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9" name="文本占位符 4">
            <a:extLst>
              <a:ext uri="{FF2B5EF4-FFF2-40B4-BE49-F238E27FC236}">
                <a16:creationId xmlns:a16="http://schemas.microsoft.com/office/drawing/2014/main" id="{E8AAFE1B-CFCC-A780-137E-F5551B492CB2}"/>
              </a:ext>
            </a:extLst>
          </p:cNvPr>
          <p:cNvSpPr txBox="1">
            <a:spLocks/>
          </p:cNvSpPr>
          <p:nvPr/>
        </p:nvSpPr>
        <p:spPr>
          <a:xfrm>
            <a:off x="6609990" y="2895520"/>
            <a:ext cx="5234409" cy="5185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defPPr>
              <a:defRPr lang="zh-CN"/>
            </a:defPPr>
            <a:lvl1pPr lvl="0" algn="r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rgbClr val="898989"/>
                </a:solidFill>
                <a:latin typeface="Calibri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2000">
                <a:latin typeface="Arial" panose="020B0604020202020204"/>
                <a:cs typeface="+mn-ea"/>
              </a:rPr>
              <a:t>小组成员 </a:t>
            </a:r>
            <a:r>
              <a:rPr lang="en-US" altLang="zh-CN" sz="2000">
                <a:latin typeface="Arial" panose="020B0604020202020204"/>
                <a:cs typeface="+mn-ea"/>
              </a:rPr>
              <a:t>| </a:t>
            </a:r>
            <a:r>
              <a:rPr lang="zh-CN" altLang="en-US" sz="2000">
                <a:latin typeface="Arial" panose="020B0604020202020204"/>
                <a:cs typeface="+mn-ea"/>
              </a:rPr>
              <a:t>周庆一  王恒 王鹏 夏超 许程亮</a:t>
            </a:r>
            <a:endParaRPr lang="zh-CN" altLang="en-US" sz="2000" dirty="0">
              <a:latin typeface="Arial" panose="020B0604020202020204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04866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2E0EFE-E9D6-8D3E-CEEB-48A4EBA18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995" y="291584"/>
            <a:ext cx="2590115" cy="355600"/>
          </a:xfrm>
        </p:spPr>
        <p:txBody>
          <a:bodyPr/>
          <a:lstStyle/>
          <a:p>
            <a:r>
              <a:rPr lang="zh-CN" altLang="en-US" dirty="0"/>
              <a:t>初始化任务栈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776AC-7E84-705B-F610-D4CE55E8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4" y="2387063"/>
            <a:ext cx="11774295" cy="18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86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04000F-066E-C019-619D-5519672733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761" y="209942"/>
            <a:ext cx="2590115" cy="355600"/>
          </a:xfrm>
        </p:spPr>
        <p:txBody>
          <a:bodyPr/>
          <a:lstStyle/>
          <a:p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任务栈</a:t>
            </a: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C9DF34-A9FA-3CD7-6871-459F28198BF0}"/>
              </a:ext>
            </a:extLst>
          </p:cNvPr>
          <p:cNvSpPr txBox="1"/>
          <p:nvPr/>
        </p:nvSpPr>
        <p:spPr>
          <a:xfrm>
            <a:off x="4974955" y="2367828"/>
            <a:ext cx="61063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252B3A"/>
                </a:solidFill>
                <a:effectLst/>
                <a:latin typeface="Source Han Sans CN"/>
              </a:rPr>
              <a:t>主要作用：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Source Han Sans CN"/>
              </a:rPr>
              <a:t>任务上下文（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Source Han Sans CN"/>
              </a:rPr>
              <a:t>Task Context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Source Han Sans CN"/>
              </a:rPr>
              <a:t>）是任务及任务调度模块的另外一个重要的概念，它指的是任务运行的环境，例如包括程序计数器、堆栈指针、通用寄存器等内容。在多任务调度中，任务上下文切换（</a:t>
            </a:r>
            <a:r>
              <a:rPr lang="en-US" altLang="zh-CN" b="0" i="0" dirty="0">
                <a:solidFill>
                  <a:srgbClr val="252B3A"/>
                </a:solidFill>
                <a:effectLst/>
                <a:latin typeface="Source Han Sans CN"/>
              </a:rPr>
              <a:t>Task Context Switching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Source Han Sans CN"/>
              </a:rPr>
              <a:t>）属于核心内容，是多个任务运行在同一</a:t>
            </a:r>
            <a:r>
              <a:rPr lang="en-US" altLang="zh-CN" b="0" i="0" dirty="0">
                <a:solidFill>
                  <a:srgbClr val="F08D49"/>
                </a:solidFill>
                <a:effectLst/>
                <a:latin typeface="Source Han Sans CN"/>
              </a:rPr>
              <a:t>CPU</a:t>
            </a:r>
            <a:r>
              <a:rPr lang="zh-CN" altLang="en-US" b="0" i="0" dirty="0">
                <a:solidFill>
                  <a:srgbClr val="252B3A"/>
                </a:solidFill>
                <a:effectLst/>
                <a:latin typeface="Source Han Sans CN"/>
              </a:rPr>
              <a:t>核上的基础。在任务调度时，保存退出运行状态的任务使用的寄存器信息到任务栈，还会从进入运行状态的任务的栈中读取上下文信息，恢复寄存器信息。</a:t>
            </a:r>
            <a:endParaRPr lang="zh-CN" altLang="en-US" b="1" i="0" dirty="0">
              <a:solidFill>
                <a:srgbClr val="252B3A"/>
              </a:solidFill>
              <a:effectLst/>
              <a:latin typeface="Source Han Sans C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B314F1-8E5A-515F-D145-E2F278CB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1" y="833165"/>
            <a:ext cx="4406561" cy="562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3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A91F73-DE36-EF34-1939-C8D27ED0B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079" y="231711"/>
            <a:ext cx="2590115" cy="355600"/>
          </a:xfrm>
        </p:spPr>
        <p:txBody>
          <a:bodyPr/>
          <a:lstStyle/>
          <a:p>
            <a:r>
              <a:rPr lang="zh-CN" altLang="en-US" dirty="0"/>
              <a:t>任务栈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8FC724-3D7D-8AC7-3682-B0D2B106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79" y="1111390"/>
            <a:ext cx="7857143" cy="3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B4969E-B256-BA14-078F-82201A3E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0" y="1553185"/>
            <a:ext cx="9607109" cy="51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14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EB9CA9-B48B-1D4A-0454-0ABC538A14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976" y="233527"/>
            <a:ext cx="2590115" cy="355600"/>
          </a:xfrm>
        </p:spPr>
        <p:txBody>
          <a:bodyPr/>
          <a:lstStyle/>
          <a:p>
            <a:r>
              <a:rPr lang="zh-CN" altLang="en-US" dirty="0"/>
              <a:t>入口函数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B6D027-9020-165B-93E4-B0B107BF7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4" y="969931"/>
            <a:ext cx="6057143" cy="10666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17C0C1-E62C-ED2D-76F7-8E467AC8A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6598"/>
            <a:ext cx="119824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3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16A172A-7875-7B2A-BAA8-58C2A6C17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261" y="226269"/>
            <a:ext cx="2590115" cy="355600"/>
          </a:xfrm>
        </p:spPr>
        <p:txBody>
          <a:bodyPr/>
          <a:lstStyle/>
          <a:p>
            <a:r>
              <a:rPr lang="en-US" altLang="zh-CN" dirty="0"/>
              <a:t>LR</a:t>
            </a:r>
            <a:r>
              <a:rPr lang="zh-CN" altLang="en-US" dirty="0"/>
              <a:t>寄存器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44EE52-3134-19A9-A149-F0C056A2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64" y="2128256"/>
            <a:ext cx="7676190" cy="1066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139DA2E-D303-77F6-4EA2-E9A3FC33D523}"/>
              </a:ext>
            </a:extLst>
          </p:cNvPr>
          <p:cNvSpPr txBox="1"/>
          <p:nvPr/>
        </p:nvSpPr>
        <p:spPr>
          <a:xfrm>
            <a:off x="737864" y="3429000"/>
            <a:ext cx="8441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在osTaskEntry()函数中会调用用户的任务函数主体 (VOID)pstTaskCB-&gt;pfnTaskEntry(pstTaskCB-&gt;uwArg)，并在返回（退出）后调用</a:t>
            </a:r>
            <a:r>
              <a:rPr lang="en-US" altLang="zh-CN" dirty="0" err="1"/>
              <a:t>OsRunning</a:t>
            </a:r>
            <a:r>
              <a:rPr lang="zh-CN" altLang="en-US" dirty="0"/>
              <a:t>Task</a:t>
            </a:r>
            <a:r>
              <a:rPr lang="en-US" altLang="zh-CN" dirty="0" err="1"/>
              <a:t>ToExit</a:t>
            </a:r>
            <a:r>
              <a:rPr lang="zh-CN" altLang="en-US" dirty="0"/>
              <a:t>()删除自己，所以尽管lr寄存器被设置成了</a:t>
            </a:r>
            <a:r>
              <a:rPr lang="en-US" altLang="zh-CN" dirty="0"/>
              <a:t>O</a:t>
            </a:r>
            <a:r>
              <a:rPr lang="zh-CN" altLang="en-US" dirty="0"/>
              <a:t>sTaskExit()，但实际上并不会真正返回到这个函数中。</a:t>
            </a:r>
          </a:p>
        </p:txBody>
      </p:sp>
    </p:spTree>
    <p:extLst>
      <p:ext uri="{BB962C8B-B14F-4D97-AF65-F5344CB8AC3E}">
        <p14:creationId xmlns:p14="http://schemas.microsoft.com/office/powerpoint/2010/main" val="1883160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FBABF7C-2167-8E4F-8D68-59B14C605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647" y="242597"/>
            <a:ext cx="2590115" cy="355600"/>
          </a:xfrm>
        </p:spPr>
        <p:txBody>
          <a:bodyPr/>
          <a:lstStyle/>
          <a:p>
            <a:r>
              <a:rPr lang="zh-CN" altLang="en-US" dirty="0"/>
              <a:t>初始化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9590A6-6E10-FF00-7F75-ED5A52C83C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EBA9A0-2F6F-0759-473C-CB57C9458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47" y="883603"/>
            <a:ext cx="8919290" cy="59024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3F3139E-C3A4-4B53-BE46-A5A9CC65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337" y="2776887"/>
            <a:ext cx="5703316" cy="46507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97B85F2-44A4-83DA-51D0-41BDEC72A7D1}"/>
              </a:ext>
            </a:extLst>
          </p:cNvPr>
          <p:cNvCxnSpPr/>
          <p:nvPr/>
        </p:nvCxnSpPr>
        <p:spPr>
          <a:xfrm>
            <a:off x="5727468" y="2685011"/>
            <a:ext cx="792000" cy="32441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801B4A-8E73-665A-710A-CB0C2B0FE5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461" y="291865"/>
            <a:ext cx="2590115" cy="355600"/>
          </a:xfrm>
        </p:spPr>
        <p:txBody>
          <a:bodyPr/>
          <a:lstStyle/>
          <a:p>
            <a:r>
              <a:rPr lang="zh-CN" altLang="en-US" dirty="0"/>
              <a:t>初始化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ED74E4-B909-6A4C-531E-002E6D2FFE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OsTaskCBInit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942AFB-9B03-FC3F-DDA6-D5286D2A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04" y="1325398"/>
            <a:ext cx="10476190" cy="3619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D73588-E4E8-E921-CD3F-A1D19523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1" y="1757909"/>
            <a:ext cx="7923809" cy="8761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3CFAEF-E9D0-D80D-DACE-9A7D57D1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549" y="2634099"/>
            <a:ext cx="7121510" cy="42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B02A159-D38C-675D-AE3E-A3902B34AE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419" y="331897"/>
            <a:ext cx="2590115" cy="355600"/>
          </a:xfrm>
        </p:spPr>
        <p:txBody>
          <a:bodyPr/>
          <a:lstStyle/>
          <a:p>
            <a:r>
              <a:rPr lang="en-US" altLang="zh-CN" dirty="0" err="1"/>
              <a:t>OsTaskCBInit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CABD18-A790-AC83-E034-0DC3E696B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62" y="2111765"/>
            <a:ext cx="5590476" cy="8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E950AF-09FA-830B-F6DB-A389F7D44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2" y="3156059"/>
            <a:ext cx="4265980" cy="17315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BD3802-140D-8D8D-8546-F83E15089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42" y="2596027"/>
            <a:ext cx="4146763" cy="195590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C68B8-8842-3613-1D85-751E58247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844" y="2781204"/>
            <a:ext cx="2960153" cy="22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24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7FFC5C6-63F5-3D4E-A6BE-8B54BBBBA5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791" y="314957"/>
            <a:ext cx="2590115" cy="355600"/>
          </a:xfrm>
        </p:spPr>
        <p:txBody>
          <a:bodyPr/>
          <a:lstStyle/>
          <a:p>
            <a:r>
              <a:rPr lang="en-US" altLang="zh-CN" dirty="0" err="1"/>
              <a:t>Joinlist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CC6834-E3B2-218B-D4CC-682D5D72B976}"/>
              </a:ext>
            </a:extLst>
          </p:cNvPr>
          <p:cNvSpPr txBox="1"/>
          <p:nvPr/>
        </p:nvSpPr>
        <p:spPr>
          <a:xfrm>
            <a:off x="463138" y="1521653"/>
            <a:ext cx="98179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总述一下</a:t>
            </a:r>
            <a:r>
              <a:rPr lang="en-US" altLang="zh-CN" b="1" i="0" dirty="0" err="1">
                <a:solidFill>
                  <a:srgbClr val="19191A"/>
                </a:solidFill>
                <a:effectLst/>
                <a:latin typeface="Source Han Sans CN"/>
              </a:rPr>
              <a:t>joinlist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部分 其主要功能是帮助解决一个线程等待另外一个线程结束的使用场景，常见的是任务调用</a:t>
            </a:r>
            <a:r>
              <a:rPr lang="en-US" altLang="zh-CN" b="1" i="0" dirty="0" err="1">
                <a:solidFill>
                  <a:srgbClr val="19191A"/>
                </a:solidFill>
                <a:effectLst/>
                <a:latin typeface="Source Han Sans CN"/>
              </a:rPr>
              <a:t>pthread_join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（</a:t>
            </a:r>
            <a:r>
              <a:rPr lang="en-US" altLang="zh-CN" b="1" i="0" dirty="0">
                <a:solidFill>
                  <a:srgbClr val="19191A"/>
                </a:solidFill>
                <a:effectLst/>
                <a:latin typeface="Source Han Sans CN"/>
              </a:rPr>
              <a:t>thread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，</a:t>
            </a:r>
            <a:r>
              <a:rPr lang="en-US" altLang="zh-CN" b="1" i="0" dirty="0" err="1">
                <a:solidFill>
                  <a:srgbClr val="19191A"/>
                </a:solidFill>
                <a:effectLst/>
                <a:latin typeface="Source Han Sans CN"/>
              </a:rPr>
              <a:t>retval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），来完成对参数</a:t>
            </a:r>
            <a:r>
              <a:rPr lang="en-US" altLang="zh-CN" b="1" i="0" dirty="0">
                <a:solidFill>
                  <a:srgbClr val="19191A"/>
                </a:solidFill>
                <a:effectLst/>
                <a:latin typeface="Source Han Sans CN"/>
              </a:rPr>
              <a:t>thread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，也就是</a:t>
            </a:r>
            <a:r>
              <a:rPr lang="zh-CN" altLang="en-US" b="1" dirty="0">
                <a:solidFill>
                  <a:srgbClr val="19191A"/>
                </a:solidFill>
                <a:latin typeface="Source Han Sans CN"/>
              </a:rPr>
              <a:t>任务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的等待。特别要强调的是一个任务只能被一个</a:t>
            </a:r>
            <a:r>
              <a:rPr lang="zh-CN" altLang="en-US" b="1" dirty="0">
                <a:solidFill>
                  <a:srgbClr val="19191A"/>
                </a:solidFill>
                <a:latin typeface="Source Han Sans CN"/>
              </a:rPr>
              <a:t>任务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等待结束。而</a:t>
            </a:r>
            <a:r>
              <a:rPr lang="en-US" altLang="zh-CN" b="1" i="0" dirty="0" err="1">
                <a:solidFill>
                  <a:srgbClr val="19191A"/>
                </a:solidFill>
                <a:effectLst/>
                <a:latin typeface="Source Han Sans CN"/>
              </a:rPr>
              <a:t>Pthread_exit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（）便是线程退出一般是</a:t>
            </a:r>
            <a:r>
              <a:rPr lang="zh-CN" altLang="en-US" b="1" dirty="0">
                <a:solidFill>
                  <a:srgbClr val="19191A"/>
                </a:solidFill>
                <a:latin typeface="Source Han Sans CN"/>
              </a:rPr>
              <a:t>被等待的任务</a:t>
            </a:r>
            <a:r>
              <a:rPr lang="zh-CN" altLang="en-US" b="1" i="0" dirty="0">
                <a:solidFill>
                  <a:srgbClr val="19191A"/>
                </a:solidFill>
                <a:effectLst/>
                <a:latin typeface="Source Han Sans CN"/>
              </a:rPr>
              <a:t>用来唤醒等待的任务。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2AD19A-2513-A825-20DA-3ACB4A35F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1" y="3092056"/>
            <a:ext cx="3219048" cy="4476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1B82C1-26DE-B987-4625-3FD9D359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750" y="3153525"/>
            <a:ext cx="3114286" cy="5047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F23FAB-20BF-8C94-D268-033A5CBA9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095" y="3220192"/>
            <a:ext cx="4609524" cy="3714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C2D6995-24B9-5F98-A30A-53F4AE76B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77" y="4746371"/>
            <a:ext cx="3369072" cy="58997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BFA6D35-BD22-7DFE-8450-00072A188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671" y="4956107"/>
            <a:ext cx="3742857" cy="209524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A3F54496-D7F6-5D77-A301-59787D2A24FE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3564449" y="5041359"/>
            <a:ext cx="825222" cy="19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8645EAC-5077-CE55-8598-2BA940864BA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449429" y="3401122"/>
            <a:ext cx="546321" cy="4784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3FA0C6E-4FA5-02E7-E172-3924DBF1EBC1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7110036" y="3405906"/>
            <a:ext cx="242059" cy="1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546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6E479F-D608-71A0-3378-6191A3F3E1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2786" y="163539"/>
            <a:ext cx="2590115" cy="355600"/>
          </a:xfrm>
        </p:spPr>
        <p:txBody>
          <a:bodyPr/>
          <a:lstStyle/>
          <a:p>
            <a:r>
              <a:rPr lang="en-US" altLang="zh-CN" dirty="0" err="1"/>
              <a:t>Pthread_join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9018D3-D410-F7B4-8138-ABFBEDB7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00" y="898258"/>
            <a:ext cx="5685714" cy="16095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43FCEEE-844A-2503-03CD-43BA398F5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" y="0"/>
            <a:ext cx="4543037" cy="6858000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3F54496-D7F6-5D77-A301-59787D2A24F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660073" y="1105593"/>
            <a:ext cx="3365427" cy="597427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3F54496-D7F6-5D77-A301-59787D2A24FE}"/>
              </a:ext>
            </a:extLst>
          </p:cNvPr>
          <p:cNvCxnSpPr>
            <a:cxnSpLocks/>
          </p:cNvCxnSpPr>
          <p:nvPr/>
        </p:nvCxnSpPr>
        <p:spPr>
          <a:xfrm>
            <a:off x="3175462" y="3325091"/>
            <a:ext cx="3869009" cy="979433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CF486E3A-35CC-9E75-EE88-E3B443FFB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862" y="2981451"/>
            <a:ext cx="4251094" cy="33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5443294" y="1770492"/>
            <a:ext cx="953932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5468478" y="1854890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01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6697605" y="1770492"/>
            <a:ext cx="4975051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6781267" y="1854889"/>
            <a:ext cx="5138408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任务初始化</a:t>
            </a:r>
          </a:p>
        </p:txBody>
      </p:sp>
      <p:sp>
        <p:nvSpPr>
          <p:cNvPr id="32" name="Rectangle 24"/>
          <p:cNvSpPr/>
          <p:nvPr/>
        </p:nvSpPr>
        <p:spPr>
          <a:xfrm>
            <a:off x="5443293" y="3164609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5468477" y="3249007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02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6697604" y="3164609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6697606" y="3249005"/>
            <a:ext cx="52220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任务部分状态切换</a:t>
            </a:r>
          </a:p>
        </p:txBody>
      </p:sp>
      <p:sp>
        <p:nvSpPr>
          <p:cNvPr id="38" name="Rectangle 2"/>
          <p:cNvSpPr/>
          <p:nvPr/>
        </p:nvSpPr>
        <p:spPr>
          <a:xfrm>
            <a:off x="891029" y="2634588"/>
            <a:ext cx="2922595" cy="1487458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 defTabSz="1219170"/>
            <a:r>
              <a:rPr lang="zh-CN" altLang="en-US" sz="5333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5333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 defTabSz="1219170"/>
            <a:r>
              <a:rPr lang="en-US" sz="3733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altLang="en-US" sz="3733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5447111" y="4542208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472295" y="4626606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03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6701423" y="4542208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6701424" y="4626604"/>
            <a:ext cx="5223933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任务删除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1AAE5A-45D1-4BAB-487B-5ED85280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938" y="1914090"/>
            <a:ext cx="11725945" cy="396894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63EA1E3-4350-D12E-7565-CBA1597627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262" y="226270"/>
            <a:ext cx="3266681" cy="459530"/>
          </a:xfrm>
        </p:spPr>
        <p:txBody>
          <a:bodyPr/>
          <a:lstStyle/>
          <a:p>
            <a:r>
              <a:rPr lang="en-US" altLang="zh-CN" dirty="0" err="1"/>
              <a:t>OsTaskJoinPendUnsafe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01E764-43EF-4834-336E-C948858D70D2}"/>
              </a:ext>
            </a:extLst>
          </p:cNvPr>
          <p:cNvCxnSpPr>
            <a:cxnSpLocks/>
          </p:cNvCxnSpPr>
          <p:nvPr/>
        </p:nvCxnSpPr>
        <p:spPr>
          <a:xfrm flipV="1">
            <a:off x="2844800" y="3428999"/>
            <a:ext cx="2807855" cy="1270001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673CD7A-6F13-0A22-5B66-B48CC22E3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655" y="2917797"/>
            <a:ext cx="6140766" cy="10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3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33815E-37A0-EF77-81F0-63B31CF66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275" y="340570"/>
            <a:ext cx="2590115" cy="355600"/>
          </a:xfrm>
        </p:spPr>
        <p:txBody>
          <a:bodyPr/>
          <a:lstStyle/>
          <a:p>
            <a:r>
              <a:rPr lang="en-US" altLang="zh-CN" dirty="0" err="1"/>
              <a:t>HPFWait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34C82A-70A1-7529-02F2-060B9041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5" y="1020916"/>
            <a:ext cx="11967449" cy="54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8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A016FC7-1CBD-67AF-12A1-4125379FA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633" y="233527"/>
            <a:ext cx="2590115" cy="355600"/>
          </a:xfrm>
        </p:spPr>
        <p:txBody>
          <a:bodyPr/>
          <a:lstStyle/>
          <a:p>
            <a:r>
              <a:rPr lang="en-US" altLang="zh-CN" dirty="0" err="1"/>
              <a:t>Pthread_exit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24A2719-6E94-38EE-BE61-89BC7D80A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5" y="946101"/>
            <a:ext cx="7811418" cy="550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1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F9E0D5-264B-7AAB-3491-B5D2E0444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647" y="356899"/>
            <a:ext cx="3179596" cy="355600"/>
          </a:xfrm>
        </p:spPr>
        <p:txBody>
          <a:bodyPr/>
          <a:lstStyle/>
          <a:p>
            <a:r>
              <a:rPr lang="en-US" altLang="zh-CN" dirty="0" err="1"/>
              <a:t>OsTaskJoinPostUnsafe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FACE72-CB6D-D250-616E-DDBAE012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833"/>
            <a:ext cx="12114401" cy="35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45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873DEF-E2D6-3B79-8E90-9936D3704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" y="340569"/>
            <a:ext cx="2590115" cy="355600"/>
          </a:xfrm>
        </p:spPr>
        <p:txBody>
          <a:bodyPr/>
          <a:lstStyle/>
          <a:p>
            <a:r>
              <a:rPr lang="en-US" altLang="zh-CN" dirty="0" err="1"/>
              <a:t>HPFWake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F08149-2C74-65B7-BBC0-E0C12EA1B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91900"/>
            <a:ext cx="11653234" cy="465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170242" y="2782738"/>
            <a:ext cx="6445615" cy="725488"/>
          </a:xfrm>
        </p:spPr>
        <p:txBody>
          <a:bodyPr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ready</a:t>
            </a:r>
            <a:r>
              <a:rPr lang="zh-CN" altLang="en-US" dirty="0"/>
              <a:t>到</a:t>
            </a:r>
            <a:r>
              <a:rPr lang="en-US" altLang="zh-CN" dirty="0"/>
              <a:t>running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4362" y="2611067"/>
            <a:ext cx="1365733" cy="1238250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6435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8776" y="306070"/>
            <a:ext cx="2590115" cy="355600"/>
          </a:xfrm>
        </p:spPr>
        <p:txBody>
          <a:bodyPr/>
          <a:lstStyle/>
          <a:p>
            <a:r>
              <a:rPr lang="zh-CN" altLang="en-US" dirty="0"/>
              <a:t>就绪态变成运行态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3700" y="1192530"/>
            <a:ext cx="6546850" cy="38563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21550" y="2272030"/>
            <a:ext cx="4269105" cy="372681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74980" y="4499610"/>
            <a:ext cx="1435735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3" idx="3"/>
          </p:cNvCxnSpPr>
          <p:nvPr>
            <p:custDataLst>
              <p:tags r:id="rId4"/>
            </p:custDataLst>
          </p:nvPr>
        </p:nvCxnSpPr>
        <p:spPr>
          <a:xfrm flipV="1">
            <a:off x="1910715" y="2493010"/>
            <a:ext cx="5268595" cy="210185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7687310" y="5473700"/>
            <a:ext cx="3803015" cy="2660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835900" y="1764665"/>
            <a:ext cx="4222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变量名的获取和赋值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43962" y="329684"/>
            <a:ext cx="2590115" cy="355600"/>
          </a:xfrm>
        </p:spPr>
        <p:txBody>
          <a:bodyPr/>
          <a:lstStyle/>
          <a:p>
            <a:r>
              <a:rPr lang="en-US" altLang="zh-CN" dirty="0"/>
              <a:t>SchedTaskSwitch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76320" y="0"/>
            <a:ext cx="5685790" cy="67373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137584" y="2782738"/>
            <a:ext cx="6445615" cy="725488"/>
          </a:xfrm>
        </p:spPr>
        <p:txBody>
          <a:bodyPr/>
          <a:lstStyle/>
          <a:p>
            <a:pPr algn="ctr"/>
            <a:r>
              <a:rPr lang="zh-CN" altLang="en-US" dirty="0"/>
              <a:t>入队列出队列（就绪）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4362" y="2611067"/>
            <a:ext cx="1365733" cy="1238250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51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4301" y="255270"/>
            <a:ext cx="1115786" cy="355600"/>
          </a:xfrm>
        </p:spPr>
        <p:txBody>
          <a:bodyPr/>
          <a:lstStyle/>
          <a:p>
            <a:r>
              <a:rPr lang="zh-CN" altLang="en-US" dirty="0"/>
              <a:t>入队列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300" y="786765"/>
            <a:ext cx="5867400" cy="180022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403225" y="2247265"/>
            <a:ext cx="3328035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12715" y="1627505"/>
            <a:ext cx="6790690" cy="5230495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10" idx="3"/>
          </p:cNvCxnSpPr>
          <p:nvPr>
            <p:custDataLst>
              <p:tags r:id="rId4"/>
            </p:custDataLst>
          </p:nvPr>
        </p:nvCxnSpPr>
        <p:spPr>
          <a:xfrm flipV="1">
            <a:off x="3731260" y="1895475"/>
            <a:ext cx="1531620" cy="45656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6205855" y="2837815"/>
            <a:ext cx="4716780" cy="1143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586844" y="2824143"/>
            <a:ext cx="3987942" cy="725488"/>
          </a:xfrm>
        </p:spPr>
        <p:txBody>
          <a:bodyPr/>
          <a:lstStyle/>
          <a:p>
            <a:pPr algn="ctr"/>
            <a:r>
              <a:rPr lang="en-US" altLang="zh-CN" dirty="0"/>
              <a:t>TCB</a:t>
            </a:r>
            <a:r>
              <a:rPr lang="zh-CN" altLang="en-US" dirty="0"/>
              <a:t>的初始化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326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73205" y="274955"/>
            <a:ext cx="2590115" cy="355600"/>
          </a:xfrm>
        </p:spPr>
        <p:txBody>
          <a:bodyPr/>
          <a:lstStyle/>
          <a:p>
            <a:r>
              <a:rPr lang="zh-CN" altLang="en-US" dirty="0"/>
              <a:t>插入队列头部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760" y="934720"/>
            <a:ext cx="8959850" cy="31407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6075" y="4379595"/>
            <a:ext cx="6915150" cy="590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03860" y="5163820"/>
            <a:ext cx="6267450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84092" y="260985"/>
            <a:ext cx="1094980" cy="355600"/>
          </a:xfrm>
        </p:spPr>
        <p:txBody>
          <a:bodyPr/>
          <a:lstStyle/>
          <a:p>
            <a:r>
              <a:rPr lang="zh-CN" altLang="en-US" dirty="0"/>
              <a:t>出队列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99085" y="1325880"/>
            <a:ext cx="6972300" cy="1466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65125" y="3164840"/>
            <a:ext cx="8362950" cy="286702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894080" y="2133600"/>
            <a:ext cx="6377940" cy="1441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25210" y="4143375"/>
            <a:ext cx="5343525" cy="96202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596265" y="4143375"/>
            <a:ext cx="3696335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0" idx="2"/>
          </p:cNvCxnSpPr>
          <p:nvPr>
            <p:custDataLst>
              <p:tags r:id="rId6"/>
            </p:custDataLst>
          </p:nvPr>
        </p:nvCxnSpPr>
        <p:spPr>
          <a:xfrm flipH="1">
            <a:off x="2814955" y="2277745"/>
            <a:ext cx="1268095" cy="96012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3"/>
          </p:cNvCxnSpPr>
          <p:nvPr>
            <p:custDataLst>
              <p:tags r:id="rId7"/>
            </p:custDataLst>
          </p:nvPr>
        </p:nvCxnSpPr>
        <p:spPr>
          <a:xfrm flipV="1">
            <a:off x="4292600" y="4226560"/>
            <a:ext cx="1774825" cy="7620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973996" y="2385647"/>
            <a:ext cx="6280348" cy="689567"/>
          </a:xfrm>
        </p:spPr>
        <p:txBody>
          <a:bodyPr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ready &amp; running</a:t>
            </a:r>
          </a:p>
          <a:p>
            <a:pPr algn="ctr"/>
            <a:r>
              <a:rPr lang="zh-CN" altLang="en-US" dirty="0"/>
              <a:t>到挂起态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4362" y="2611067"/>
            <a:ext cx="1365733" cy="1238250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62319" y="272143"/>
            <a:ext cx="2590115" cy="430215"/>
          </a:xfrm>
        </p:spPr>
        <p:txBody>
          <a:bodyPr/>
          <a:lstStyle/>
          <a:p>
            <a:pPr algn="ctr"/>
            <a:r>
              <a:rPr lang="zh-CN" altLang="en-US" dirty="0"/>
              <a:t>该部分代码全揽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F8519B-8449-267A-4DFE-CC520EE01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858"/>
            <a:ext cx="6415878" cy="42358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BF0962-7837-089B-C09D-7F5BBC310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01" y="915858"/>
            <a:ext cx="6140599" cy="423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7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0" y="322625"/>
            <a:ext cx="4480438" cy="521018"/>
          </a:xfrm>
        </p:spPr>
        <p:txBody>
          <a:bodyPr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ready &amp; running</a:t>
            </a:r>
            <a:r>
              <a:rPr lang="zh-CN" altLang="en-US" dirty="0"/>
              <a:t>到</a:t>
            </a:r>
            <a:r>
              <a:rPr lang="en-US" altLang="zh-CN" dirty="0"/>
              <a:t>pend</a:t>
            </a:r>
            <a:r>
              <a:rPr lang="zh-CN" altLang="en-US" dirty="0"/>
              <a:t>挂起态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E3351-A335-0471-42E2-6F67D8AD232B}"/>
              </a:ext>
            </a:extLst>
          </p:cNvPr>
          <p:cNvSpPr txBox="1"/>
          <p:nvPr/>
        </p:nvSpPr>
        <p:spPr>
          <a:xfrm>
            <a:off x="887241" y="1367153"/>
            <a:ext cx="10833980" cy="4345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/>
              <a:t>阻塞（</a:t>
            </a:r>
            <a:r>
              <a:rPr lang="en-US" altLang="zh-CN" sz="2400" b="1" dirty="0"/>
              <a:t>Blocked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	</a:t>
            </a:r>
            <a:r>
              <a:rPr lang="zh-CN" altLang="en-US" sz="2000" b="1" dirty="0"/>
              <a:t>该任务不在就绪队列中。包含任务被挂起（</a:t>
            </a:r>
            <a:r>
              <a:rPr lang="en-US" altLang="zh-CN" sz="2000" b="1" dirty="0"/>
              <a:t>suspend</a:t>
            </a:r>
            <a:r>
              <a:rPr lang="zh-CN" altLang="en-US" sz="2000" b="1" dirty="0"/>
              <a:t>状态）、任务被延时（</a:t>
            </a:r>
            <a:r>
              <a:rPr lang="en-US" altLang="zh-CN" sz="2000" b="1" dirty="0"/>
              <a:t>delay</a:t>
            </a:r>
            <a:r>
              <a:rPr lang="zh-CN" altLang="en-US" sz="2000" b="1" dirty="0"/>
              <a:t>状态）、任务正在等待信号量、读写队列或者等待事件等。</a:t>
            </a:r>
          </a:p>
          <a:p>
            <a:pPr algn="just">
              <a:lnSpc>
                <a:spcPct val="120000"/>
              </a:lnSpc>
            </a:pP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zh-CN" altLang="en-US" sz="2400" b="1" dirty="0"/>
              <a:t>运行态→阻塞态：</a:t>
            </a:r>
          </a:p>
          <a:p>
            <a:pPr algn="just">
              <a:lnSpc>
                <a:spcPct val="120000"/>
              </a:lnSpc>
            </a:pPr>
            <a:r>
              <a:rPr lang="zh-CN" altLang="en-US" sz="2000" b="1" dirty="0"/>
              <a:t>            正在运行的任务发生阻塞（挂起、延时、读信号量等）时，该任务会从就绪队列中删除，</a:t>
            </a:r>
          </a:p>
          <a:p>
            <a:pPr algn="just">
              <a:lnSpc>
                <a:spcPct val="120000"/>
              </a:lnSpc>
            </a:pPr>
            <a:r>
              <a:rPr lang="zh-CN" altLang="en-US" sz="2000" b="1" dirty="0"/>
              <a:t>            任务状态由运行态变成阻塞态，然后发生任务切换，运行就绪队列中最高优先级任务。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zh-CN" altLang="en-US" sz="2400" b="1" dirty="0"/>
              <a:t>就绪态→阻塞态：</a:t>
            </a:r>
          </a:p>
          <a:p>
            <a:pPr algn="just">
              <a:lnSpc>
                <a:spcPct val="120000"/>
              </a:lnSpc>
            </a:pPr>
            <a:r>
              <a:rPr lang="zh-CN" altLang="en-US" sz="2000" b="1" dirty="0"/>
              <a:t>            任务也有可能在就绪态时被阻塞（挂起），此时任务状态由就绪态变为阻塞态，该任务</a:t>
            </a:r>
          </a:p>
          <a:p>
            <a:pPr algn="just">
              <a:lnSpc>
                <a:spcPct val="120000"/>
              </a:lnSpc>
            </a:pPr>
            <a:r>
              <a:rPr lang="zh-CN" altLang="en-US" sz="2000" b="1" dirty="0"/>
              <a:t>            从就绪队列中删除，不会参与任务调度，直到该任务被恢复。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100119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29662" y="284525"/>
            <a:ext cx="4534867" cy="355600"/>
          </a:xfrm>
        </p:spPr>
        <p:txBody>
          <a:bodyPr/>
          <a:lstStyle/>
          <a:p>
            <a:pPr algn="ctr"/>
            <a:r>
              <a:rPr lang="zh-CN" altLang="en-US" dirty="0"/>
              <a:t>从</a:t>
            </a:r>
            <a:r>
              <a:rPr lang="en-US" altLang="zh-CN" dirty="0"/>
              <a:t>ready &amp; running</a:t>
            </a:r>
            <a:r>
              <a:rPr lang="zh-CN" altLang="en-US" dirty="0"/>
              <a:t>到</a:t>
            </a:r>
            <a:r>
              <a:rPr lang="en-US" altLang="zh-CN" dirty="0"/>
              <a:t>pend</a:t>
            </a:r>
            <a:r>
              <a:rPr lang="zh-CN" altLang="en-US" dirty="0"/>
              <a:t>挂起态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4A554F-06C6-F0AD-4C02-1C68A1C97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721"/>
            <a:ext cx="12192000" cy="57005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1E3351-A335-0471-42E2-6F67D8AD232B}"/>
              </a:ext>
            </a:extLst>
          </p:cNvPr>
          <p:cNvSpPr txBox="1"/>
          <p:nvPr/>
        </p:nvSpPr>
        <p:spPr>
          <a:xfrm>
            <a:off x="7632071" y="1212619"/>
            <a:ext cx="4098202" cy="272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/>
              <a:t>    从</a:t>
            </a:r>
            <a:r>
              <a:rPr lang="en-US" altLang="zh-CN" b="1" dirty="0"/>
              <a:t>ready &amp; running</a:t>
            </a:r>
            <a:r>
              <a:rPr lang="zh-CN" altLang="en-US" b="1" dirty="0"/>
              <a:t>到</a:t>
            </a:r>
            <a:r>
              <a:rPr lang="en-US" altLang="zh-CN" b="1" dirty="0"/>
              <a:t>pend</a:t>
            </a:r>
            <a:r>
              <a:rPr lang="zh-CN" altLang="en-US" b="1" dirty="0"/>
              <a:t>挂起态</a:t>
            </a:r>
            <a:endParaRPr lang="en-US" altLang="zh-CN" b="1" dirty="0"/>
          </a:p>
          <a:p>
            <a:pPr algn="just">
              <a:lnSpc>
                <a:spcPct val="120000"/>
              </a:lnSpc>
            </a:pPr>
            <a:r>
              <a:rPr lang="zh-CN" altLang="en-US" b="1" dirty="0"/>
              <a:t>  主要涉及</a:t>
            </a:r>
            <a:r>
              <a:rPr lang="en-US" altLang="zh-CN" b="1" dirty="0"/>
              <a:t>LOS_TaskSuspend </a:t>
            </a:r>
            <a:r>
              <a:rPr lang="zh-CN" altLang="en-US" b="1" dirty="0"/>
              <a:t>和</a:t>
            </a:r>
            <a:r>
              <a:rPr lang="en-US" altLang="zh-CN" b="1" dirty="0"/>
              <a:t>OsTaskSuspend</a:t>
            </a:r>
            <a:r>
              <a:rPr lang="zh-CN" altLang="en-US" b="1" dirty="0"/>
              <a:t>两个函数。</a:t>
            </a:r>
            <a:endParaRPr lang="en-US" altLang="zh-CN" b="1" dirty="0"/>
          </a:p>
          <a:p>
            <a:pPr algn="just">
              <a:lnSpc>
                <a:spcPct val="120000"/>
              </a:lnSpc>
            </a:pPr>
            <a:r>
              <a:rPr lang="en-US" altLang="zh-CN" b="1" dirty="0"/>
              <a:t>    </a:t>
            </a:r>
            <a:r>
              <a:rPr lang="zh-CN" altLang="en-US" b="1" dirty="0"/>
              <a:t>其中</a:t>
            </a:r>
            <a:r>
              <a:rPr lang="en-US" altLang="zh-CN" b="1" dirty="0"/>
              <a:t>LOS_TaskSuspend</a:t>
            </a:r>
            <a:r>
              <a:rPr lang="zh-CN" altLang="en-US" b="1" dirty="0"/>
              <a:t>函数是</a:t>
            </a:r>
            <a:r>
              <a:rPr lang="en-US" altLang="zh-CN" b="1" dirty="0"/>
              <a:t>OsTaskSuspend</a:t>
            </a:r>
            <a:r>
              <a:rPr lang="zh-CN" altLang="en-US" b="1" dirty="0"/>
              <a:t>函数的外部接口，前者中有简单的初步筛选和对后一函数的调用，后者中含有主要的判断逻辑和对核心函数</a:t>
            </a:r>
            <a:r>
              <a:rPr lang="en-US" altLang="zh-CN" b="1" dirty="0" err="1"/>
              <a:t>HPFSuspend</a:t>
            </a:r>
            <a:r>
              <a:rPr lang="zh-CN" altLang="en-US" b="1" dirty="0"/>
              <a:t>的调用。</a:t>
            </a:r>
            <a:endParaRPr lang="en-US" altLang="zh-CN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67761" y="294934"/>
            <a:ext cx="2745352" cy="355600"/>
          </a:xfrm>
        </p:spPr>
        <p:txBody>
          <a:bodyPr/>
          <a:lstStyle/>
          <a:p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LOS_TaskSuspend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lang="zh-CN" altLang="en-US" sz="1800" dirty="0"/>
          </a:p>
        </p:txBody>
      </p:sp>
      <p:sp>
        <p:nvSpPr>
          <p:cNvPr id="8" name="文本占位符 11"/>
          <p:cNvSpPr txBox="1"/>
          <p:nvPr/>
        </p:nvSpPr>
        <p:spPr>
          <a:xfrm>
            <a:off x="1619061" y="835149"/>
            <a:ext cx="8953878" cy="2052905"/>
          </a:xfrm>
          <a:prstGeom prst="rect">
            <a:avLst/>
          </a:prstGeom>
        </p:spPr>
        <p:txBody>
          <a:bodyPr wrap="square" lIns="0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函数 </a:t>
            </a:r>
            <a:r>
              <a:rPr 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LOS_TaskSuspend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（外部接口，对 函数 </a:t>
            </a:r>
            <a:r>
              <a:rPr 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OsTaskSuspend 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进行封装）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、过滤了无效的任务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、过滤掉系统级的任务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、配合任务自旋锁，调用执行挂起操作的</a:t>
            </a:r>
            <a:r>
              <a:rPr lang="en-US" altLang="zh-CN" sz="2000" b="1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OsTaskSuspend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函数</a:t>
            </a:r>
            <a:endParaRPr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BA4670-9006-B24B-907E-61EC8EE27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1" r="1980"/>
          <a:stretch/>
        </p:blipFill>
        <p:spPr>
          <a:xfrm>
            <a:off x="0" y="2901684"/>
            <a:ext cx="12192000" cy="3806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27633" y="275256"/>
            <a:ext cx="2736299" cy="355600"/>
          </a:xfrm>
        </p:spPr>
        <p:txBody>
          <a:bodyPr/>
          <a:lstStyle/>
          <a:p>
            <a:r>
              <a:rPr lang="en-US" altLang="zh-CN" sz="2400" b="1" i="0" dirty="0">
                <a:solidFill>
                  <a:srgbClr val="19191A"/>
                </a:solidFill>
                <a:effectLst/>
                <a:latin typeface="Source Han Sans CN"/>
              </a:rPr>
              <a:t>OsTaskSuspend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 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56761" y="766927"/>
            <a:ext cx="10795903" cy="198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任务暂停函数 </a:t>
            </a:r>
            <a:r>
              <a:rPr lang="en-US" altLang="zh-CN" sz="2400" b="1" i="0" dirty="0">
                <a:solidFill>
                  <a:srgbClr val="19191A"/>
                </a:solidFill>
                <a:effectLst/>
                <a:latin typeface="Source Han Sans CN"/>
              </a:rPr>
              <a:t>OsTaskSuspend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19191A"/>
                </a:solidFill>
                <a:latin typeface="Source Han Sans CN"/>
              </a:rPr>
              <a:t>1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、过滤未使用的任务</a:t>
            </a:r>
            <a:endParaRPr lang="en-US" altLang="zh-CN" sz="2000" b="1" dirty="0">
              <a:solidFill>
                <a:srgbClr val="19191A"/>
              </a:solidFill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2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、过滤已经挂起的任务</a:t>
            </a:r>
            <a:endParaRPr lang="en-US" altLang="zh-CN" sz="2000" b="1" i="0" dirty="0">
              <a:solidFill>
                <a:srgbClr val="19191A"/>
              </a:solidFill>
              <a:effectLst/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19191A"/>
                </a:solidFill>
                <a:latin typeface="Source Han Sans CN"/>
              </a:rPr>
              <a:t>3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、检查剩余的</a:t>
            </a:r>
            <a:r>
              <a:rPr lang="zh-CN" altLang="en-US" sz="2000" b="1" u="sng" dirty="0">
                <a:solidFill>
                  <a:srgbClr val="19191A"/>
                </a:solidFill>
                <a:latin typeface="Source Han Sans CN"/>
              </a:rPr>
              <a:t>正在运行的任务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是否需要挂起，并进行任务状态的改变</a:t>
            </a:r>
            <a:endParaRPr lang="en-US" altLang="zh-CN" sz="2000" b="1" dirty="0">
              <a:solidFill>
                <a:srgbClr val="19191A"/>
              </a:solidFill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19191A"/>
                </a:solidFill>
                <a:latin typeface="Source Han Sans CN"/>
              </a:rPr>
              <a:t>4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、调用核心的</a:t>
            </a:r>
            <a:r>
              <a:rPr lang="en-US" altLang="zh-CN" sz="2000" b="1" dirty="0" err="1">
                <a:solidFill>
                  <a:srgbClr val="19191A"/>
                </a:solidFill>
                <a:latin typeface="Source Han Sans CN"/>
              </a:rPr>
              <a:t>HPFSuspend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接口函数*</a:t>
            </a:r>
            <a:endParaRPr lang="en-US" altLang="zh-CN" sz="2000" b="1" dirty="0">
              <a:solidFill>
                <a:srgbClr val="19191A"/>
              </a:solidFill>
              <a:latin typeface="Source Han Sans C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1956B4-1CE9-CC4F-67FD-A953FE3CE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0" b="4406"/>
          <a:stretch/>
        </p:blipFill>
        <p:spPr>
          <a:xfrm>
            <a:off x="0" y="2682814"/>
            <a:ext cx="12192000" cy="417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22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60290" y="249888"/>
            <a:ext cx="4317153" cy="355600"/>
          </a:xfrm>
        </p:spPr>
        <p:txBody>
          <a:bodyPr/>
          <a:lstStyle/>
          <a:p>
            <a:pPr algn="ctr"/>
            <a:r>
              <a:rPr lang="en-US" altLang="zh-CN" sz="2400" dirty="0">
                <a:solidFill>
                  <a:srgbClr val="19191A"/>
                </a:solidFill>
                <a:latin typeface="Source Han Sans CN"/>
                <a:ea typeface="+mn-ea"/>
              </a:rPr>
              <a:t>OsTaskSuspend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 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函数中的判断函数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229119" y="1022572"/>
            <a:ext cx="9276075" cy="1327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 </a:t>
            </a:r>
            <a:r>
              <a:rPr lang="en-US" altLang="zh-CN" sz="2000" b="1" i="0" dirty="0" err="1">
                <a:solidFill>
                  <a:srgbClr val="19191A"/>
                </a:solidFill>
                <a:effectLst/>
                <a:latin typeface="Source Han Sans CN"/>
              </a:rPr>
              <a:t>OsTaskSuspendCheckOnRun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    </a:t>
            </a:r>
            <a:r>
              <a:rPr lang="en-US" altLang="zh-CN" sz="1600" b="0" i="0" dirty="0">
                <a:solidFill>
                  <a:srgbClr val="19191A"/>
                </a:solidFill>
                <a:effectLst/>
                <a:latin typeface="Source Han Sans CN"/>
              </a:rPr>
              <a:t>(</a:t>
            </a:r>
            <a:r>
              <a:rPr lang="zh-CN" altLang="en-US" sz="1600" b="0" i="0" dirty="0">
                <a:solidFill>
                  <a:srgbClr val="19191A"/>
                </a:solidFill>
                <a:effectLst/>
                <a:latin typeface="Source Han Sans CN"/>
              </a:rPr>
              <a:t>对正在运行的任务检查，</a:t>
            </a:r>
            <a:r>
              <a:rPr lang="zh-CN" altLang="en-US" sz="1600" dirty="0">
                <a:solidFill>
                  <a:srgbClr val="19191A"/>
                </a:solidFill>
                <a:latin typeface="Source Han Sans CN"/>
              </a:rPr>
              <a:t>以下三种不挂起</a:t>
            </a:r>
            <a:r>
              <a:rPr lang="zh-CN" altLang="en-US" sz="1600" b="0" i="0" dirty="0">
                <a:solidFill>
                  <a:srgbClr val="19191A"/>
                </a:solidFill>
                <a:effectLst/>
                <a:latin typeface="Source Han Sans CN"/>
              </a:rPr>
              <a:t>）</a:t>
            </a:r>
            <a:endParaRPr lang="en-US" altLang="zh-CN" sz="1600" b="0" i="0" dirty="0">
              <a:solidFill>
                <a:srgbClr val="19191A"/>
              </a:solidFill>
              <a:effectLst/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rgbClr val="19191A"/>
                </a:solidFill>
                <a:latin typeface="Source Han Sans CN"/>
              </a:rPr>
              <a:t>1</a:t>
            </a:r>
            <a:r>
              <a:rPr lang="zh-CN" altLang="en-US" sz="1600" dirty="0">
                <a:solidFill>
                  <a:srgbClr val="19191A"/>
                </a:solidFill>
                <a:latin typeface="Source Han Sans CN"/>
              </a:rPr>
              <a:t>、使用</a:t>
            </a:r>
            <a:r>
              <a:rPr lang="en-US" altLang="zh-CN" sz="1600" dirty="0">
                <a:solidFill>
                  <a:srgbClr val="19191A"/>
                </a:solidFill>
                <a:latin typeface="Source Han Sans CN"/>
              </a:rPr>
              <a:t>SMP,</a:t>
            </a:r>
            <a:r>
              <a:rPr lang="zh-CN" altLang="en-US" sz="1600" dirty="0">
                <a:solidFill>
                  <a:srgbClr val="19191A"/>
                </a:solidFill>
                <a:latin typeface="Source Han Sans CN"/>
              </a:rPr>
              <a:t>任务跨核时不进行挂起</a:t>
            </a:r>
            <a:endParaRPr lang="en-US" altLang="zh-CN" sz="1600" dirty="0">
              <a:solidFill>
                <a:srgbClr val="19191A"/>
              </a:solidFill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rgbClr val="19191A"/>
                </a:solidFill>
                <a:latin typeface="Source Han Sans CN"/>
              </a:rPr>
              <a:t>2</a:t>
            </a:r>
            <a:r>
              <a:rPr lang="zh-CN" altLang="en-US" sz="1600" dirty="0">
                <a:solidFill>
                  <a:srgbClr val="19191A"/>
                </a:solidFill>
                <a:latin typeface="Source Han Sans CN"/>
              </a:rPr>
              <a:t>、禁用抢占时，不能挂起</a:t>
            </a:r>
            <a:endParaRPr lang="en-US" altLang="zh-CN" sz="1600" dirty="0">
              <a:solidFill>
                <a:srgbClr val="19191A"/>
              </a:solidFill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600" dirty="0">
                <a:solidFill>
                  <a:srgbClr val="19191A"/>
                </a:solidFill>
                <a:latin typeface="Source Han Sans CN"/>
              </a:rPr>
              <a:t>3</a:t>
            </a:r>
            <a:r>
              <a:rPr lang="zh-CN" altLang="en-US" sz="1600" dirty="0">
                <a:solidFill>
                  <a:srgbClr val="19191A"/>
                </a:solidFill>
                <a:latin typeface="Source Han Sans CN"/>
              </a:rPr>
              <a:t>、硬中断时不能挂起</a:t>
            </a:r>
            <a:endParaRPr lang="en-US" altLang="zh-CN" sz="1600" dirty="0">
              <a:solidFill>
                <a:srgbClr val="19191A"/>
              </a:solidFill>
              <a:latin typeface="Source Han Sans C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1E0211-9991-4760-9CF1-34776047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5" r="4453"/>
          <a:stretch/>
        </p:blipFill>
        <p:spPr>
          <a:xfrm>
            <a:off x="0" y="2349730"/>
            <a:ext cx="12153321" cy="41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30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19636" y="85076"/>
            <a:ext cx="3078178" cy="571756"/>
          </a:xfrm>
        </p:spPr>
        <p:txBody>
          <a:bodyPr/>
          <a:lstStyle/>
          <a:p>
            <a:pPr algn="ctr"/>
            <a:r>
              <a:rPr lang="zh-CN" altLang="en-US" sz="1800" dirty="0">
                <a:solidFill>
                  <a:srgbClr val="19191A"/>
                </a:solidFill>
                <a:latin typeface="Source Han Sans CN"/>
                <a:ea typeface="+mn-ea"/>
              </a:rPr>
              <a:t>引用此函数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LOS_TaskSuspend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的地方</a:t>
            </a:r>
            <a:endParaRPr lang="zh-CN" altLang="en-US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AB9A67-7294-A4C0-D5B8-011FF9EED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893" y="5064961"/>
            <a:ext cx="7202210" cy="16119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259A894-2F4D-F987-2A54-1D9322CB3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02" y="1472689"/>
            <a:ext cx="5327144" cy="27415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472C70-5610-9859-77B4-B50819138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37"/>
          <a:stretch/>
        </p:blipFill>
        <p:spPr>
          <a:xfrm>
            <a:off x="-13101" y="2037030"/>
            <a:ext cx="5026866" cy="361339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C0809C7-15BE-F4E1-76EB-C8CA1B889981}"/>
              </a:ext>
            </a:extLst>
          </p:cNvPr>
          <p:cNvSpPr txBox="1"/>
          <p:nvPr/>
        </p:nvSpPr>
        <p:spPr>
          <a:xfrm>
            <a:off x="819789" y="1683328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用于</a:t>
            </a:r>
            <a:r>
              <a:rPr lang="en-US" altLang="zh-CN" b="1" dirty="0" err="1"/>
              <a:t>cpu</a:t>
            </a:r>
            <a:r>
              <a:rPr lang="zh-CN" altLang="en-US" b="1" dirty="0"/>
              <a:t>之间的挂起操作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1C4F54-40C1-4F6D-904F-33D0562F262F}"/>
              </a:ext>
            </a:extLst>
          </p:cNvPr>
          <p:cNvSpPr txBox="1"/>
          <p:nvPr/>
        </p:nvSpPr>
        <p:spPr>
          <a:xfrm>
            <a:off x="6449213" y="4695629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用于特定控制台的操作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97D412-EAA0-89D9-CCD9-A4EA7701A0FC}"/>
              </a:ext>
            </a:extLst>
          </p:cNvPr>
          <p:cNvSpPr txBox="1"/>
          <p:nvPr/>
        </p:nvSpPr>
        <p:spPr>
          <a:xfrm>
            <a:off x="6214514" y="1103357"/>
            <a:ext cx="339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进行进程删除时的判断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956745-076A-B5E8-B863-34535AED80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21" t="10215" r="18657" b="6203"/>
          <a:stretch/>
        </p:blipFill>
        <p:spPr>
          <a:xfrm>
            <a:off x="11279711" y="2037030"/>
            <a:ext cx="840392" cy="2924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E6C9B4-E397-72BE-3CA8-37EA25A0E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159" r="21067"/>
          <a:stretch/>
        </p:blipFill>
        <p:spPr>
          <a:xfrm>
            <a:off x="10651383" y="2278669"/>
            <a:ext cx="700225" cy="20182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AFCDEC-7631-AEF0-F66D-7F5E822FA2D2}"/>
              </a:ext>
            </a:extLst>
          </p:cNvPr>
          <p:cNvSpPr txBox="1"/>
          <p:nvPr/>
        </p:nvSpPr>
        <p:spPr>
          <a:xfrm>
            <a:off x="10651383" y="1472689"/>
            <a:ext cx="169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测试样例</a:t>
            </a:r>
          </a:p>
        </p:txBody>
      </p:sp>
    </p:spTree>
    <p:extLst>
      <p:ext uri="{BB962C8B-B14F-4D97-AF65-F5344CB8AC3E}">
        <p14:creationId xmlns:p14="http://schemas.microsoft.com/office/powerpoint/2010/main" val="62995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432E901-7ACF-1EF2-208F-C567382ADE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577" y="237156"/>
            <a:ext cx="2590115" cy="355600"/>
          </a:xfrm>
        </p:spPr>
        <p:txBody>
          <a:bodyPr/>
          <a:lstStyle/>
          <a:p>
            <a:r>
              <a:rPr lang="zh-CN" altLang="en-US" dirty="0"/>
              <a:t>任务信息</a:t>
            </a: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443DA0A-8B6E-C0F3-EFC3-CCE86789D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44" y="1445029"/>
            <a:ext cx="10077968" cy="43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8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78647" y="246425"/>
            <a:ext cx="2590115" cy="355600"/>
          </a:xfrm>
        </p:spPr>
        <p:txBody>
          <a:bodyPr/>
          <a:lstStyle/>
          <a:p>
            <a:pPr algn="ctr"/>
            <a:r>
              <a:rPr lang="en-US" altLang="zh-CN" dirty="0" err="1"/>
              <a:t>HPFsuspend</a:t>
            </a:r>
            <a:r>
              <a:rPr lang="zh-CN" altLang="en-US" dirty="0"/>
              <a:t>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E3351-A335-0471-42E2-6F67D8AD232B}"/>
              </a:ext>
            </a:extLst>
          </p:cNvPr>
          <p:cNvSpPr txBox="1"/>
          <p:nvPr/>
        </p:nvSpPr>
        <p:spPr>
          <a:xfrm>
            <a:off x="1229119" y="962412"/>
            <a:ext cx="932915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b="1" dirty="0"/>
              <a:t>    </a:t>
            </a:r>
            <a:r>
              <a:rPr lang="en-US" altLang="zh-CN" sz="2400" b="1" dirty="0" err="1"/>
              <a:t>HPFSuspend</a:t>
            </a:r>
            <a:r>
              <a:rPr lang="zh-CN" altLang="en-US" sz="2400" b="1" dirty="0"/>
              <a:t>函数主要功能：设置任务为阻塞态（</a:t>
            </a:r>
            <a:r>
              <a:rPr lang="en-US" altLang="zh-CN" sz="2400" b="1" dirty="0"/>
              <a:t>Suspended</a:t>
            </a:r>
            <a:r>
              <a:rPr lang="zh-CN" altLang="en-US" sz="2400" b="1" dirty="0"/>
              <a:t>）</a:t>
            </a:r>
            <a:endParaRPr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0E853F-A7D5-49D3-20C5-465DB22A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4" b="1778"/>
          <a:stretch/>
        </p:blipFill>
        <p:spPr>
          <a:xfrm>
            <a:off x="0" y="1544128"/>
            <a:ext cx="12231714" cy="53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35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62319" y="306296"/>
            <a:ext cx="2590115" cy="355600"/>
          </a:xfrm>
        </p:spPr>
        <p:txBody>
          <a:bodyPr/>
          <a:lstStyle/>
          <a:p>
            <a:pPr algn="ctr"/>
            <a:r>
              <a:rPr lang="en-US" altLang="zh-CN" dirty="0" err="1"/>
              <a:t>HPFsuspend</a:t>
            </a:r>
            <a:r>
              <a:rPr lang="zh-CN" altLang="en-US" dirty="0"/>
              <a:t>函数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91E3351-A335-0471-42E2-6F67D8AD232B}"/>
              </a:ext>
            </a:extLst>
          </p:cNvPr>
          <p:cNvSpPr txBox="1"/>
          <p:nvPr/>
        </p:nvSpPr>
        <p:spPr>
          <a:xfrm>
            <a:off x="1673079" y="949489"/>
            <a:ext cx="9329152" cy="2277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b="1" dirty="0"/>
              <a:t>    </a:t>
            </a:r>
            <a:r>
              <a:rPr lang="en-US" altLang="zh-CN" sz="2000" b="1" dirty="0" err="1"/>
              <a:t>HPFSuspend</a:t>
            </a:r>
            <a:r>
              <a:rPr lang="zh-CN" altLang="en-US" sz="2000" b="1" dirty="0"/>
              <a:t>函数主要涉及到：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1</a:t>
            </a:r>
            <a:r>
              <a:rPr lang="zh-CN" altLang="en-US" sz="2000" b="1" dirty="0"/>
              <a:t>、如果任务处就绪态，使其出就绪队列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2</a:t>
            </a:r>
            <a:r>
              <a:rPr lang="zh-CN" altLang="en-US" sz="2000" b="1" dirty="0"/>
              <a:t>、设置</a:t>
            </a:r>
            <a:r>
              <a:rPr lang="en-US" altLang="zh-CN" sz="2000" b="1" dirty="0"/>
              <a:t>pend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delay</a:t>
            </a:r>
            <a:r>
              <a:rPr lang="zh-CN" altLang="en-US" sz="2000" b="1" dirty="0"/>
              <a:t>的任务为冻结态（</a:t>
            </a:r>
            <a:r>
              <a:rPr lang="en-US" altLang="zh-CN" sz="2000" b="1" dirty="0"/>
              <a:t>Frozen</a:t>
            </a:r>
            <a:r>
              <a:rPr lang="zh-CN" altLang="en-US" sz="2000" b="1" dirty="0"/>
              <a:t>）*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3</a:t>
            </a:r>
            <a:r>
              <a:rPr lang="zh-CN" altLang="en-US" sz="2000" b="1" dirty="0"/>
              <a:t>、设置任务为阻塞态（</a:t>
            </a:r>
            <a:r>
              <a:rPr lang="en-US" altLang="zh-CN" sz="2000" b="1" dirty="0"/>
              <a:t>Suspended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4</a:t>
            </a:r>
            <a:r>
              <a:rPr lang="zh-CN" altLang="en-US" sz="2000" b="1" dirty="0"/>
              <a:t>、回调钩子函数</a:t>
            </a:r>
            <a:endParaRPr lang="en-US" altLang="zh-CN" sz="2000" b="1" dirty="0"/>
          </a:p>
          <a:p>
            <a:pPr algn="just">
              <a:lnSpc>
                <a:spcPct val="120000"/>
              </a:lnSpc>
            </a:pPr>
            <a:r>
              <a:rPr lang="en-US" altLang="zh-CN" sz="2000" b="1" dirty="0"/>
              <a:t>5</a:t>
            </a:r>
            <a:r>
              <a:rPr lang="zh-CN" altLang="en-US" sz="2000" b="1" dirty="0"/>
              <a:t>、等待任务切换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529ED5-2A93-7711-7279-D0F18819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17" y="3226523"/>
            <a:ext cx="11391495" cy="35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47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09492" y="304665"/>
            <a:ext cx="2912575" cy="355600"/>
          </a:xfrm>
        </p:spPr>
        <p:txBody>
          <a:bodyPr/>
          <a:lstStyle/>
          <a:p>
            <a:r>
              <a:rPr lang="en-US" altLang="zh-CN" sz="2400" b="1" i="0" dirty="0">
                <a:solidFill>
                  <a:srgbClr val="19191A"/>
                </a:solidFill>
                <a:effectLst/>
                <a:latin typeface="Source Han Sans CN"/>
              </a:rPr>
              <a:t>SchedTaskFreeze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 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-224118" y="911132"/>
            <a:ext cx="12192000" cy="1617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任务冻结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 </a:t>
            </a:r>
            <a:r>
              <a:rPr lang="en-US" altLang="zh-CN" sz="2400" b="1" i="0" dirty="0">
                <a:solidFill>
                  <a:srgbClr val="19191A"/>
                </a:solidFill>
                <a:effectLst/>
                <a:latin typeface="Source Han Sans CN"/>
              </a:rPr>
              <a:t>SchedTaskFreeze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 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函数</a:t>
            </a:r>
            <a:endParaRPr lang="en-US" altLang="zh-CN" sz="2400" b="1" i="0" dirty="0">
              <a:solidFill>
                <a:srgbClr val="19191A"/>
              </a:solidFill>
              <a:effectLst/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19191A"/>
                </a:solidFill>
                <a:latin typeface="Source Han Sans CN"/>
              </a:rPr>
              <a:t>	1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、判断系统是否睡眠或电源加锁</a:t>
            </a:r>
            <a:endParaRPr lang="en-US" altLang="zh-CN" sz="2000" b="1" dirty="0">
              <a:solidFill>
                <a:srgbClr val="19191A"/>
              </a:solidFill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	2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、过滤不是</a:t>
            </a:r>
            <a:r>
              <a:rPr lang="en-US" altLang="zh-CN" sz="2000" b="1" i="0" dirty="0" err="1">
                <a:solidFill>
                  <a:srgbClr val="19191A"/>
                </a:solidFill>
                <a:effectLst/>
                <a:latin typeface="Source Han Sans CN"/>
              </a:rPr>
              <a:t>pend_time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和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delay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的</a:t>
            </a:r>
            <a:endParaRPr lang="en-US" altLang="zh-CN" sz="2000" b="1" i="0" dirty="0">
              <a:solidFill>
                <a:srgbClr val="19191A"/>
              </a:solidFill>
              <a:effectLst/>
              <a:latin typeface="Source Han Sans CN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 dirty="0">
                <a:solidFill>
                  <a:srgbClr val="19191A"/>
                </a:solidFill>
                <a:latin typeface="Source Han Sans CN"/>
              </a:rPr>
              <a:t>	3</a:t>
            </a:r>
            <a:r>
              <a:rPr lang="zh-CN" altLang="en-US" sz="2000" b="1" dirty="0">
                <a:solidFill>
                  <a:srgbClr val="19191A"/>
                </a:solidFill>
                <a:latin typeface="Source Han Sans CN"/>
              </a:rPr>
              <a:t>、如果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任务处于</a:t>
            </a:r>
            <a:r>
              <a:rPr lang="en-US" altLang="zh-CN" sz="2000" b="1" i="0" dirty="0" err="1">
                <a:solidFill>
                  <a:srgbClr val="19191A"/>
                </a:solidFill>
                <a:effectLst/>
                <a:latin typeface="Source Han Sans CN"/>
              </a:rPr>
              <a:t>pend_time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和</a:t>
            </a:r>
            <a:r>
              <a:rPr lang="en-US" altLang="zh-CN" sz="2000" b="1" i="0" dirty="0">
                <a:solidFill>
                  <a:srgbClr val="19191A"/>
                </a:solidFill>
                <a:effectLst/>
                <a:latin typeface="Source Han Sans CN"/>
              </a:rPr>
              <a:t>delay</a:t>
            </a:r>
            <a:r>
              <a:rPr lang="zh-CN" altLang="en-US" sz="2000" b="1" i="0" dirty="0">
                <a:solidFill>
                  <a:srgbClr val="19191A"/>
                </a:solidFill>
                <a:effectLst/>
                <a:latin typeface="Source Han Sans CN"/>
              </a:rPr>
              <a:t>状态，把该任务的就绪队列从超时队列删除，并设置其为冻结态</a:t>
            </a:r>
            <a:endParaRPr lang="en-US" altLang="zh-CN" sz="2000" b="1" dirty="0">
              <a:solidFill>
                <a:srgbClr val="19191A"/>
              </a:solidFill>
              <a:latin typeface="Source Han Sans CN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CBE7D6-02E8-F74B-CF2C-4F1E76F6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4761"/>
            <a:ext cx="12192000" cy="40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6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2702156" y="2782738"/>
            <a:ext cx="6445615" cy="725488"/>
          </a:xfrm>
        </p:spPr>
        <p:txBody>
          <a:bodyPr/>
          <a:lstStyle/>
          <a:p>
            <a:r>
              <a:rPr lang="zh-CN" altLang="en-US" dirty="0"/>
              <a:t>阻塞态到就绪态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4362" y="2611067"/>
            <a:ext cx="1365733" cy="1238250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251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45991" y="286142"/>
            <a:ext cx="2590115" cy="355600"/>
          </a:xfrm>
        </p:spPr>
        <p:txBody>
          <a:bodyPr/>
          <a:lstStyle/>
          <a:p>
            <a:r>
              <a:rPr lang="zh-CN" altLang="en-US" dirty="0"/>
              <a:t>阻塞态变成就绪态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3300" y="935355"/>
            <a:ext cx="7298690" cy="59226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80795" y="4917440"/>
            <a:ext cx="3860800" cy="71183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5862320" y="306070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首先设置任务的信号标记为非挂起状态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3"/>
            </p:custDataLst>
          </p:nvPr>
        </p:nvSpPr>
        <p:spPr>
          <a:xfrm>
            <a:off x="6200775" y="3789045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接着获取任务的状态进行判断，如果任务</a:t>
            </a:r>
          </a:p>
          <a:p>
            <a:r>
              <a:rPr lang="zh-CN" altLang="en-US"/>
              <a:t>没有创建或者不是挂起状态，</a:t>
            </a:r>
          </a:p>
          <a:p>
            <a:r>
              <a:rPr lang="zh-CN" altLang="en-US"/>
              <a:t>则返回相应的错误码。</a:t>
            </a:r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6120130" y="4917440"/>
            <a:ext cx="40163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将taskCB从</a:t>
            </a:r>
            <a:r>
              <a:rPr lang="en-US" altLang="zh-CN"/>
              <a:t>pendlist</a:t>
            </a:r>
            <a:r>
              <a:rPr lang="zh-CN" altLang="en-US"/>
              <a:t>去除，</a:t>
            </a:r>
          </a:p>
          <a:p>
            <a:r>
              <a:rPr lang="zh-CN" altLang="en-US"/>
              <a:t>而且加入到调度运行队列。</a:t>
            </a:r>
          </a:p>
          <a:p>
            <a:r>
              <a:rPr lang="zh-CN" altLang="en-US"/>
              <a:t>调用</a:t>
            </a:r>
            <a:r>
              <a:rPr lang="en-US" altLang="zh-CN"/>
              <a:t>HPFResume</a:t>
            </a:r>
            <a:r>
              <a:rPr lang="zh-CN" altLang="en-US"/>
              <a:t>函数，下面开始介绍</a:t>
            </a: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4437380" y="6045835"/>
            <a:ext cx="3864610" cy="3384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最后如果需要调度，则触发调度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51434" y="356897"/>
            <a:ext cx="1748123" cy="355600"/>
          </a:xfrm>
        </p:spPr>
        <p:txBody>
          <a:bodyPr/>
          <a:lstStyle/>
          <a:p>
            <a:r>
              <a:rPr lang="en-US" altLang="zh-CN" dirty="0"/>
              <a:t>HPFResume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3535" y="1557655"/>
            <a:ext cx="11627485" cy="41529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549275" y="3011170"/>
            <a:ext cx="3860800" cy="28638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32092" y="318950"/>
            <a:ext cx="2795905" cy="355600"/>
          </a:xfrm>
        </p:spPr>
        <p:txBody>
          <a:bodyPr/>
          <a:lstStyle/>
          <a:p>
            <a:r>
              <a:rPr lang="en-US" altLang="zh-CN" dirty="0"/>
              <a:t>SchedTaskUnfreeze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6330" y="1007110"/>
            <a:ext cx="9959340" cy="5850890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630045" y="4210050"/>
            <a:ext cx="3860800" cy="22288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5345" y="324395"/>
            <a:ext cx="3745412" cy="355600"/>
          </a:xfrm>
        </p:spPr>
        <p:txBody>
          <a:bodyPr/>
          <a:lstStyle/>
          <a:p>
            <a:r>
              <a:rPr lang="en-US" altLang="zh-CN" dirty="0"/>
              <a:t>OsSchedTimeoutQueueAdd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9360" y="1083310"/>
            <a:ext cx="10060305" cy="567309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514475" y="4533265"/>
            <a:ext cx="6492875" cy="18796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00660" y="280670"/>
            <a:ext cx="2795905" cy="355600"/>
          </a:xfrm>
        </p:spPr>
        <p:txBody>
          <a:bodyPr/>
          <a:lstStyle/>
          <a:p>
            <a:r>
              <a:rPr lang="en-US" altLang="zh-CN" dirty="0"/>
              <a:t>OsAdd2SortLink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4170" y="1704340"/>
            <a:ext cx="11847830" cy="374840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798195" y="3484880"/>
            <a:ext cx="3399790" cy="26797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89774" y="264523"/>
            <a:ext cx="2795905" cy="35560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AddNode2SortLink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4080" y="1037590"/>
            <a:ext cx="10761980" cy="57899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7057390" y="131889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head</a:t>
            </a:r>
            <a:r>
              <a:rPr lang="zh-CN" altLang="en-US" sz="1400"/>
              <a:t>为</a:t>
            </a:r>
            <a:r>
              <a:rPr lang="en-US" altLang="zh-CN" sz="1400"/>
              <a:t>timeoutqueue</a:t>
            </a:r>
            <a:r>
              <a:rPr lang="zh-CN" altLang="en-US" sz="1400"/>
              <a:t>的排序链表,</a:t>
            </a:r>
            <a:r>
              <a:rPr lang="zh-CN" altLang="en-US" sz="1400">
                <a:sym typeface="+mn-ea"/>
              </a:rPr>
              <a:t>链表</a:t>
            </a:r>
            <a:r>
              <a:rPr lang="zh-CN" altLang="en-US" sz="1400"/>
              <a:t>上面挂的任务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379210" y="182880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如果</a:t>
            </a:r>
            <a:r>
              <a:rPr lang="en-US" altLang="zh-CN" sz="1400"/>
              <a:t>timeoutqueue</a:t>
            </a:r>
            <a:r>
              <a:rPr lang="zh-CN" altLang="en-US" sz="1400"/>
              <a:t>为空，</a:t>
            </a:r>
            <a:r>
              <a:rPr lang="en-US" altLang="zh-CN" sz="1400"/>
              <a:t>task</a:t>
            </a:r>
            <a:r>
              <a:rPr lang="zh-CN" altLang="en-US" sz="1400"/>
              <a:t>的</a:t>
            </a:r>
            <a:r>
              <a:rPr lang="en-US" altLang="zh-CN" sz="1400"/>
              <a:t>sortlist</a:t>
            </a:r>
            <a:r>
              <a:rPr lang="zh-CN" altLang="en-US" sz="1400"/>
              <a:t>节点直接加入</a:t>
            </a:r>
            <a:r>
              <a:rPr lang="en-US" altLang="zh-CN" sz="1400"/>
              <a:t>timeoutqueue</a:t>
            </a:r>
          </a:p>
        </p:txBody>
      </p: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412355" y="251333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timeoutqueue</a:t>
            </a:r>
            <a:r>
              <a:rPr lang="zh-CN" altLang="en-US" sz="1400"/>
              <a:t>不为空，</a:t>
            </a:r>
            <a:r>
              <a:rPr sz="1400"/>
              <a:t>获取双向链表中第一个链表节点所在的结构体地址</a:t>
            </a: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6379210" y="5521325"/>
            <a:ext cx="6096000" cy="14738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sz="1400">
                <a:sym typeface="+mn-ea"/>
              </a:rPr>
              <a:t>不是以上情况就遍历</a:t>
            </a:r>
            <a:r>
              <a:rPr lang="en-US" altLang="zh-CN" sz="1400">
                <a:sym typeface="+mn-ea"/>
              </a:rPr>
              <a:t>timeoutqueue</a:t>
            </a:r>
            <a:r>
              <a:rPr lang="zh-CN" altLang="en-US" sz="1400">
                <a:sym typeface="+mn-ea"/>
              </a:rPr>
              <a:t>的所有节点，</a:t>
            </a:r>
          </a:p>
          <a:p>
            <a:r>
              <a:rPr lang="zh-CN" altLang="en-US" sz="1400">
                <a:sym typeface="+mn-ea"/>
              </a:rPr>
              <a:t>从大到小找到比</a:t>
            </a:r>
            <a:r>
              <a:rPr lang="en-US" altLang="zh-CN" sz="1400">
                <a:sym typeface="+mn-ea"/>
              </a:rPr>
              <a:t>task</a:t>
            </a:r>
            <a:r>
              <a:rPr lang="zh-CN" altLang="en-US" sz="1400">
                <a:sym typeface="+mn-ea"/>
              </a:rPr>
              <a:t>的</a:t>
            </a:r>
            <a:r>
              <a:rPr lang="en-US" altLang="zh-CN" sz="1400">
                <a:sym typeface="+mn-ea"/>
              </a:rPr>
              <a:t>sortlist</a:t>
            </a:r>
            <a:r>
              <a:rPr lang="zh-CN" altLang="en-US" sz="1400">
                <a:sym typeface="+mn-ea"/>
              </a:rPr>
              <a:t>节点的</a:t>
            </a:r>
          </a:p>
          <a:p>
            <a:r>
              <a:rPr lang="en-US" altLang="zh-CN" sz="1400">
                <a:sym typeface="+mn-ea"/>
              </a:rPr>
              <a:t>responsetime</a:t>
            </a:r>
            <a:r>
              <a:rPr lang="zh-CN" altLang="en-US" sz="1400">
                <a:sym typeface="+mn-ea"/>
              </a:rPr>
              <a:t>小的节点，然后插入到</a:t>
            </a:r>
          </a:p>
          <a:p>
            <a:r>
              <a:rPr lang="en-US" altLang="zh-CN" sz="1400">
                <a:sym typeface="+mn-ea"/>
              </a:rPr>
              <a:t>timeoutqueue</a:t>
            </a:r>
            <a:r>
              <a:rPr lang="zh-CN" altLang="en-US" sz="1400">
                <a:sym typeface="+mn-ea"/>
              </a:rPr>
              <a:t>里面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E23009-F11B-42F8-684E-DB958FE5C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4976" y="340199"/>
            <a:ext cx="2590115" cy="355600"/>
          </a:xfrm>
        </p:spPr>
        <p:txBody>
          <a:bodyPr/>
          <a:lstStyle/>
          <a:p>
            <a:r>
              <a:rPr lang="zh-CN" altLang="en-US" dirty="0"/>
              <a:t>任务信息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7AF378-85F5-B2CC-78FD-B3658F33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4" y="1482010"/>
            <a:ext cx="11887811" cy="468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3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2873192" y="2782738"/>
            <a:ext cx="6445615" cy="725488"/>
          </a:xfrm>
        </p:spPr>
        <p:txBody>
          <a:bodyPr/>
          <a:lstStyle/>
          <a:p>
            <a:r>
              <a:rPr lang="zh-CN" altLang="en-US" dirty="0"/>
              <a:t>任务删除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84362" y="2611067"/>
            <a:ext cx="1365733" cy="1238250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594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49931C8-56C4-4936-416F-65C54B035D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删除部分 总览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E9C391-CEE3-054A-DC88-15422A55E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91" y="2465789"/>
            <a:ext cx="11002470" cy="192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3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BCCBD53-7056-34A4-9F37-5794E4E31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任务删除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B2A24FE-9AB1-BD7A-BB7D-541CD2CDDE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B2017-212D-6601-E535-F20152EF6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03"/>
            <a:ext cx="7144117" cy="67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9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88D486-828C-C8F4-B27C-17180C6133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447" y="307913"/>
            <a:ext cx="3174153" cy="355600"/>
          </a:xfrm>
        </p:spPr>
        <p:txBody>
          <a:bodyPr/>
          <a:lstStyle/>
          <a:p>
            <a:r>
              <a:rPr lang="en-US" altLang="zh-CN" dirty="0" err="1"/>
              <a:t>OsRunningTaskToExit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6DEDBC-3248-1D67-998D-85710CA2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0" y="1004599"/>
            <a:ext cx="7180056" cy="58040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2DC130-B768-8B34-1A7E-62E9A8054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76" y="1339232"/>
            <a:ext cx="8057275" cy="273418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B37FB53-D2A2-00EA-A754-DCC30F89B783}"/>
              </a:ext>
            </a:extLst>
          </p:cNvPr>
          <p:cNvCxnSpPr/>
          <p:nvPr/>
        </p:nvCxnSpPr>
        <p:spPr>
          <a:xfrm flipV="1">
            <a:off x="2435629" y="1475941"/>
            <a:ext cx="1624147" cy="269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60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0A2BC5-ABEF-493C-0B99-D327236B0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58927"/>
            <a:ext cx="3059853" cy="355600"/>
          </a:xfrm>
        </p:spPr>
        <p:txBody>
          <a:bodyPr/>
          <a:lstStyle/>
          <a:p>
            <a:r>
              <a:rPr lang="en-US" altLang="zh-CN" dirty="0" err="1"/>
              <a:t>OsRunningTaskToExit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D0611-CA7B-6C5E-885E-80879B5128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C9B95F-4904-7129-6F80-7926465E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602"/>
            <a:ext cx="7537922" cy="59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66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FC9378D-ACA5-5F84-1D1E-96A2EDEAB5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581" y="302470"/>
            <a:ext cx="3239976" cy="355600"/>
          </a:xfrm>
        </p:spPr>
        <p:txBody>
          <a:bodyPr/>
          <a:lstStyle/>
          <a:p>
            <a:r>
              <a:rPr lang="en-US" altLang="zh-CN" dirty="0" err="1"/>
              <a:t>OsRunningTaskToExit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9F690E-4399-BC8D-7069-7D8F29EF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1" y="1418503"/>
            <a:ext cx="7828571" cy="22666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D061E5-55AB-3C2D-3B9B-12674BA3A180}"/>
              </a:ext>
            </a:extLst>
          </p:cNvPr>
          <p:cNvSpPr txBox="1"/>
          <p:nvPr/>
        </p:nvSpPr>
        <p:spPr>
          <a:xfrm>
            <a:off x="7696198" y="1825874"/>
            <a:ext cx="51498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如果当前的任务是线程组的最后</a:t>
            </a:r>
          </a:p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一个任务，</a:t>
            </a:r>
          </a:p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当前任务的资源回收，</a:t>
            </a:r>
          </a:p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当前的进程组资源回收</a:t>
            </a:r>
            <a:r>
              <a:rPr lang="en-US" altLang="zh-CN" b="0" i="0" dirty="0">
                <a:solidFill>
                  <a:srgbClr val="19191A"/>
                </a:solidFill>
                <a:effectLst/>
                <a:latin typeface="Source Han Sans CN"/>
              </a:rPr>
              <a:t>,</a:t>
            </a:r>
          </a:p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然后当前任务自然退出，任务释放锁，任务</a:t>
            </a:r>
          </a:p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状态设为</a:t>
            </a:r>
            <a:r>
              <a:rPr lang="en-US" altLang="zh-CN" b="0" i="0" dirty="0">
                <a:solidFill>
                  <a:srgbClr val="19191A"/>
                </a:solidFill>
                <a:effectLst/>
                <a:latin typeface="Source Han Sans CN"/>
              </a:rPr>
              <a:t>unused</a:t>
            </a:r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设置为不使用状态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03101E-53A9-1FD6-FD95-F6F244C42900}"/>
              </a:ext>
            </a:extLst>
          </p:cNvPr>
          <p:cNvSpPr txBox="1"/>
          <p:nvPr/>
        </p:nvSpPr>
        <p:spPr>
          <a:xfrm>
            <a:off x="2203450" y="4092541"/>
            <a:ext cx="642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FDFD758-5E81-8624-05E8-E384A2379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7" y="3778385"/>
            <a:ext cx="4826248" cy="1238314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2DAA0C7-3959-1297-3B44-F0C865A6CDF9}"/>
              </a:ext>
            </a:extLst>
          </p:cNvPr>
          <p:cNvCxnSpPr/>
          <p:nvPr/>
        </p:nvCxnSpPr>
        <p:spPr>
          <a:xfrm>
            <a:off x="550333" y="3513667"/>
            <a:ext cx="265853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744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019" y="268924"/>
            <a:ext cx="3331995" cy="355600"/>
          </a:xfrm>
        </p:spPr>
        <p:txBody>
          <a:bodyPr/>
          <a:lstStyle/>
          <a:p>
            <a:r>
              <a:rPr lang="en-US" altLang="zh-CN" dirty="0" err="1"/>
              <a:t>OsTaskResourcesToFree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else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1493"/>
          <a:stretch>
            <a:fillRect/>
          </a:stretch>
        </p:blipFill>
        <p:spPr>
          <a:xfrm>
            <a:off x="214629" y="1046161"/>
            <a:ext cx="7515437" cy="575402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F50782-ED98-01DD-937C-DD86C957E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530" y="350254"/>
            <a:ext cx="3712010" cy="355600"/>
          </a:xfrm>
        </p:spPr>
        <p:txBody>
          <a:bodyPr/>
          <a:lstStyle/>
          <a:p>
            <a:r>
              <a:rPr lang="en-US" altLang="zh-CN" dirty="0" err="1"/>
              <a:t>OsProcessResourcesToFree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F20179-9B6B-EB21-8812-0F110911B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671" y="350254"/>
            <a:ext cx="6947257" cy="65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48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5C5D43-3B8C-F090-B1FC-36BB529F88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762" y="297028"/>
            <a:ext cx="3299338" cy="355600"/>
          </a:xfrm>
        </p:spPr>
        <p:txBody>
          <a:bodyPr/>
          <a:lstStyle/>
          <a:p>
            <a:r>
              <a:rPr lang="fr-FR" altLang="zh-CN" dirty="0"/>
              <a:t>OsProcessNatural Exit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9973B2-2940-CE42-2320-C9DDABA80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98" y="1173758"/>
            <a:ext cx="9980445" cy="553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473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BEB9D7-350F-DBD7-0C8C-C7BDDC21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647" y="238878"/>
            <a:ext cx="3201367" cy="355600"/>
          </a:xfrm>
        </p:spPr>
        <p:txBody>
          <a:bodyPr/>
          <a:lstStyle/>
          <a:p>
            <a:r>
              <a:rPr lang="en-US" altLang="zh-CN" dirty="0" err="1"/>
              <a:t>OsRunningTaskToExit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1A887-1637-B368-74DB-A37DB1CE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14" y="1930172"/>
            <a:ext cx="9133333" cy="438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26E4AB-6FD5-4E61-3423-2886CB9C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14" y="4418812"/>
            <a:ext cx="7438095" cy="1657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F93A1CC-02DF-3D71-F921-65502D340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218" y="2368267"/>
            <a:ext cx="2819507" cy="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3A38FC-809E-6510-ECD0-43A0DAC90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77" y="175189"/>
            <a:ext cx="2590115" cy="355600"/>
          </a:xfrm>
        </p:spPr>
        <p:txBody>
          <a:bodyPr/>
          <a:lstStyle/>
          <a:p>
            <a:r>
              <a:rPr lang="en-US" altLang="zh-CN" dirty="0" err="1"/>
              <a:t>OsTaskInit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8E9CF0-5C4E-6F62-5595-B8D885AD9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7EB7DC-3328-61E6-2CEC-7C5BB1AFC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7" y="766927"/>
            <a:ext cx="8508172" cy="59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43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20DEEE-E5CE-C97C-4C69-6040B5D6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71" y="1296063"/>
            <a:ext cx="7736610" cy="4564276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A231D1E-7730-83B2-6961-D22DFF8569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106" y="241294"/>
            <a:ext cx="2967324" cy="428178"/>
          </a:xfrm>
        </p:spPr>
        <p:txBody>
          <a:bodyPr/>
          <a:lstStyle/>
          <a:p>
            <a:r>
              <a:rPr lang="en-US" altLang="zh-CN" dirty="0" err="1"/>
              <a:t>OsInactiveTaskDelete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5AE79C-FF0D-1794-93C2-2D514FF3A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852" y="3578201"/>
            <a:ext cx="6542857" cy="1676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93CFF2-A5D8-46FD-8779-9D4E0268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476" y="5572286"/>
            <a:ext cx="7609524" cy="1285714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55DE7B2-0C2D-7403-9DF8-CCBB1CAFDF89}"/>
              </a:ext>
            </a:extLst>
          </p:cNvPr>
          <p:cNvCxnSpPr>
            <a:endCxn id="15" idx="1"/>
          </p:cNvCxnSpPr>
          <p:nvPr/>
        </p:nvCxnSpPr>
        <p:spPr>
          <a:xfrm>
            <a:off x="3395133" y="5080000"/>
            <a:ext cx="1187343" cy="1135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7A9F7D0-BE14-8E2B-A810-26529FB3E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84" y="2468027"/>
            <a:ext cx="3167526" cy="38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45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0676" y="313355"/>
            <a:ext cx="2590115" cy="355600"/>
          </a:xfrm>
        </p:spPr>
        <p:txBody>
          <a:bodyPr/>
          <a:lstStyle/>
          <a:p>
            <a:r>
              <a:rPr lang="en-US" altLang="zh-CN" dirty="0"/>
              <a:t>HPFExit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7644" y="1694238"/>
            <a:ext cx="12016959" cy="294426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1EE152B-0597-1EED-5F8D-D2EA598D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4716"/>
            <a:ext cx="8038095" cy="19047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128A935-9B78-9855-95CD-54A4C52E928C}"/>
              </a:ext>
            </a:extLst>
          </p:cNvPr>
          <p:cNvSpPr txBox="1"/>
          <p:nvPr/>
        </p:nvSpPr>
        <p:spPr>
          <a:xfrm>
            <a:off x="5137150" y="1609391"/>
            <a:ext cx="6108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在系统执行资源回收时，会调用</a:t>
            </a:r>
            <a:r>
              <a:rPr lang="en-US" altLang="zh-CN" b="0" i="0" dirty="0" err="1">
                <a:solidFill>
                  <a:srgbClr val="19191A"/>
                </a:solidFill>
                <a:effectLst/>
                <a:latin typeface="Source Han Sans CN"/>
              </a:rPr>
              <a:t>OsTaskCBRecycleToFree</a:t>
            </a:r>
            <a:r>
              <a:rPr lang="en-US" altLang="zh-CN" b="0" i="0" dirty="0">
                <a:solidFill>
                  <a:srgbClr val="19191A"/>
                </a:solidFill>
                <a:effectLst/>
                <a:latin typeface="Source Han Sans CN"/>
              </a:rPr>
              <a:t>()</a:t>
            </a:r>
            <a:r>
              <a:rPr lang="zh-CN" altLang="en-US" b="0" i="0" dirty="0">
                <a:solidFill>
                  <a:srgbClr val="19191A"/>
                </a:solidFill>
                <a:effectLst/>
                <a:latin typeface="Source Han Sans CN"/>
              </a:rPr>
              <a:t>函数，进而将回收的任务删除</a:t>
            </a:r>
          </a:p>
        </p:txBody>
      </p:sp>
    </p:spTree>
    <p:extLst>
      <p:ext uri="{BB962C8B-B14F-4D97-AF65-F5344CB8AC3E}">
        <p14:creationId xmlns:p14="http://schemas.microsoft.com/office/powerpoint/2010/main" val="10203288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0BBD618-2785-32C3-B015-F0EA883FE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633" y="307912"/>
            <a:ext cx="2590115" cy="355600"/>
          </a:xfrm>
        </p:spPr>
        <p:txBody>
          <a:bodyPr/>
          <a:lstStyle/>
          <a:p>
            <a:r>
              <a:rPr lang="zh-CN" altLang="en-US" dirty="0"/>
              <a:t>链接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A91145-68E4-634C-C1EA-479FA946424F}"/>
              </a:ext>
            </a:extLst>
          </p:cNvPr>
          <p:cNvSpPr txBox="1"/>
          <p:nvPr/>
        </p:nvSpPr>
        <p:spPr>
          <a:xfrm>
            <a:off x="110516" y="1402001"/>
            <a:ext cx="61071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点击链接加入BoardMix中的文件「修改文件」，https://boardmix.cn/app/share?token=6SbXxaXlOifXfCup6rJ7PBGI4Wwb7PdaIdzxATGfcezeuwW5wyzqYTc2C8SSEofRnlTD-feXQGvT4SEihZ8uwxkphMtOOolJJ-xjFf5T1nk=&amp;inviteCode=RCwBys</a:t>
            </a:r>
          </a:p>
        </p:txBody>
      </p:sp>
    </p:spTree>
    <p:extLst>
      <p:ext uri="{BB962C8B-B14F-4D97-AF65-F5344CB8AC3E}">
        <p14:creationId xmlns:p14="http://schemas.microsoft.com/office/powerpoint/2010/main" val="25833948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8683" y="2180862"/>
            <a:ext cx="12240683" cy="22228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 defTabSz="1219170"/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43401" y="2884633"/>
            <a:ext cx="5634355" cy="914400"/>
          </a:xfrm>
          <a:prstGeom prst="rect">
            <a:avLst/>
          </a:prstGeom>
          <a:noFill/>
        </p:spPr>
        <p:txBody>
          <a:bodyPr wrap="square" lIns="63500" tIns="25400" rIns="63500" bIns="25400" anchor="ctr"/>
          <a:lstStyle/>
          <a:p>
            <a:pPr algn="ctr" defTabSz="121917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267" b="1" spc="400">
                <a:solidFill>
                  <a:srgbClr val="FFFFFF"/>
                </a:solidFill>
                <a:latin typeface="微软雅黑"/>
                <a:ea typeface="微软雅黑"/>
              </a:rPr>
              <a:t>敬请批评指正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3599723" y="-1224"/>
            <a:ext cx="4437053" cy="769536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8496267" y="34497"/>
            <a:ext cx="336037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1219170"/>
            <a:endParaRPr lang="en-US" sz="2400">
              <a:solidFill>
                <a:srgbClr val="000000"/>
              </a:solidFill>
            </a:endParaRPr>
          </a:p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47328" y="768312"/>
            <a:ext cx="12097344" cy="11627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839482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A4382D-2AE5-CC2A-7B80-C53255FF76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862" y="321510"/>
            <a:ext cx="3005424" cy="355600"/>
          </a:xfrm>
        </p:spPr>
        <p:txBody>
          <a:bodyPr/>
          <a:lstStyle/>
          <a:p>
            <a:r>
              <a:rPr lang="zh-CN" altLang="en-US" dirty="0"/>
              <a:t>完成任务的创建与初始化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8FA1D3-3DD4-9184-EBF2-069224059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70" y="1183603"/>
            <a:ext cx="5933630" cy="540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ABF9B6-DFE1-E85F-3013-50AA62B35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70" y="1925398"/>
            <a:ext cx="8278929" cy="479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1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6DA97B0-C2CF-A3AF-B9AF-5793FBCE0C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0286" y="280699"/>
            <a:ext cx="2590115" cy="355600"/>
          </a:xfrm>
        </p:spPr>
        <p:txBody>
          <a:bodyPr/>
          <a:lstStyle/>
          <a:p>
            <a:r>
              <a:rPr lang="zh-CN" altLang="en-US" dirty="0"/>
              <a:t>完成参数检查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C2C4E9-494D-0B97-DAFE-85959FE3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6" y="1448558"/>
            <a:ext cx="5885714" cy="5047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62A4DA2-3ADD-D250-95A0-D62144928815}"/>
              </a:ext>
            </a:extLst>
          </p:cNvPr>
          <p:cNvSpPr txBox="1"/>
          <p:nvPr/>
        </p:nvSpPr>
        <p:spPr>
          <a:xfrm>
            <a:off x="3053166" y="3244334"/>
            <a:ext cx="6106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510A8C8-8703-1A27-D024-B5C16E43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86" y="2216013"/>
            <a:ext cx="11767029" cy="33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5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F08EDC-E987-11BF-7C0B-28F84F6B5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3515" y="258926"/>
            <a:ext cx="2590115" cy="355600"/>
          </a:xfrm>
        </p:spPr>
        <p:txBody>
          <a:bodyPr/>
          <a:lstStyle/>
          <a:p>
            <a:r>
              <a:rPr lang="zh-CN" altLang="en-US" dirty="0"/>
              <a:t>为任务申请空间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39648-C877-836A-B24A-FF5F3565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5" y="1445481"/>
            <a:ext cx="7761905" cy="371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811253-6B42-3D6A-2C87-65762630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42" y="2355979"/>
            <a:ext cx="7117434" cy="33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80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b93d41e-1011-4f23-9993-30bf0a373ab4"/>
  <p:tag name="COMMONDATA" val="eyJoZGlkIjoiN2JjYzA3MjQyMjZkNzFhZDA4OTAwYmE5YTc3MWYxN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9900,&quot;width&quot;:83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900,&quot;width&quot;:10920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1415,&quot;width&quot;:1513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855"/>
  <p:tag name="MH_LIBRARY" val="CONTENTS"/>
  <p:tag name="MH_TYPE" val="OTHERS"/>
  <p:tag name="ID" val="545820"/>
</p:tagLst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7426</TotalTime>
  <Words>1201</Words>
  <Application>Microsoft Office PowerPoint</Application>
  <PresentationFormat>宽屏</PresentationFormat>
  <Paragraphs>154</Paragraphs>
  <Slides>64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64</vt:i4>
      </vt:variant>
    </vt:vector>
  </HeadingPairs>
  <TitlesOfParts>
    <vt:vector size="81" baseType="lpstr">
      <vt:lpstr>OPPOSans B</vt:lpstr>
      <vt:lpstr>OPPOSans-S</vt:lpstr>
      <vt:lpstr>Source Han Sans CN</vt:lpstr>
      <vt:lpstr>等线</vt:lpstr>
      <vt:lpstr>宋体</vt:lpstr>
      <vt:lpstr>微软雅黑</vt:lpstr>
      <vt:lpstr>Arial</vt:lpstr>
      <vt:lpstr>Arial Black</vt:lpstr>
      <vt:lpstr>Broadway</vt:lpstr>
      <vt:lpstr>Calibri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任务管理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 佩弦</dc:creator>
  <cp:lastModifiedBy>qinan tang</cp:lastModifiedBy>
  <cp:revision>283</cp:revision>
  <dcterms:created xsi:type="dcterms:W3CDTF">2019-12-06T03:38:00Z</dcterms:created>
  <dcterms:modified xsi:type="dcterms:W3CDTF">2023-06-08T10:24:24Z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01467B03B36240849F0B8E7F2E9F0FEE</vt:lpwstr>
  </property>
  <property fmtid="{D5CDD505-2E9C-101B-9397-08002B2CF9AE}" pid="3" name="KSOProductBuildVer">
    <vt:lpwstr>2052-11.1.0.12980</vt:lpwstr>
  </property>
</Properties>
</file>